
<file path=[Content_Types].xml><?xml version="1.0" encoding="utf-8"?>
<Types xmlns="http://schemas.openxmlformats.org/package/2006/content-types">
  <Default Extension="fntdata" ContentType="application/x-fontdata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embeddedFontLst>
    <p:embeddedFont>
      <p:font typeface="Liter" panose="02010600030101010101" charset="0"/>
      <p:regular r:id="rId15"/>
    </p:embeddedFont>
    <p:embeddedFont>
      <p:font typeface="Quattrocento Sans" panose="020F0502020204030204" pitchFamily="3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485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5768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media.istockphoto.com/d235bec80a0fcc5073952f47ea092fbeeb724893.jpg"/>
          <p:cNvPicPr>
            <a:picLocks noChangeAspect="1"/>
          </p:cNvPicPr>
          <p:nvPr/>
        </p:nvPicPr>
        <p:blipFill>
          <a:blip r:embed="rId3">
            <a:alphaModFix amt="30000"/>
          </a:blip>
          <a:srcRect l="36" r="36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4">
                  <a:alpha val="95000"/>
                </a:srgbClr>
              </a:gs>
              <a:gs pos="50000">
                <a:srgbClr val="3A5F7A">
                  <a:alpha val="40000"/>
                </a:srgbClr>
              </a:gs>
              <a:gs pos="100000">
                <a:srgbClr val="1A1D24">
                  <a:alpha val="95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381000" y="381000"/>
            <a:ext cx="38100" cy="609600"/>
          </a:xfrm>
          <a:custGeom>
            <a:avLst/>
            <a:gdLst/>
            <a:ahLst/>
            <a:cxnLst/>
            <a:rect l="l" t="t" r="r" b="b"/>
            <a:pathLst>
              <a:path w="38100" h="609600">
                <a:moveTo>
                  <a:pt x="0" y="0"/>
                </a:moveTo>
                <a:lnTo>
                  <a:pt x="38100" y="0"/>
                </a:lnTo>
                <a:lnTo>
                  <a:pt x="381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533400" y="457200"/>
            <a:ext cx="2895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kern="0" spc="31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Strategic Response Report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33400" y="685800"/>
            <a:ext cx="2905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2026-2028 Planning Horizon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81000" y="2171819"/>
            <a:ext cx="11772900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Practical Supply Chain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C5A57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&amp; Procurement Actions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81000" y="4114919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381000" y="4381619"/>
            <a:ext cx="7429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Strategic Response to GPV Market Report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295275" y="5867400"/>
            <a:ext cx="10382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700" b="1" dirty="0">
                <a:solidFill>
                  <a:srgbClr val="C5A57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347663" y="6286500"/>
            <a:ext cx="9334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Critical Actions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472803" y="5943600"/>
            <a:ext cx="9525" cy="457200"/>
          </a:xfrm>
          <a:custGeom>
            <a:avLst/>
            <a:gdLst/>
            <a:ahLst/>
            <a:cxnLst/>
            <a:rect l="l" t="t" r="r" b="b"/>
            <a:pathLst>
              <a:path w="9525" h="457200">
                <a:moveTo>
                  <a:pt x="0" y="0"/>
                </a:moveTo>
                <a:lnTo>
                  <a:pt x="9525" y="0"/>
                </a:lnTo>
                <a:lnTo>
                  <a:pt x="9525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8D99AE">
              <a:alpha val="3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1625203" y="5867400"/>
            <a:ext cx="10858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700" b="1" dirty="0">
                <a:solidFill>
                  <a:srgbClr val="C5A57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36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1677591" y="6286500"/>
            <a:ext cx="981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Months Horizon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2854881" y="5943600"/>
            <a:ext cx="9525" cy="457200"/>
          </a:xfrm>
          <a:custGeom>
            <a:avLst/>
            <a:gdLst/>
            <a:ahLst/>
            <a:cxnLst/>
            <a:rect l="l" t="t" r="r" b="b"/>
            <a:pathLst>
              <a:path w="9525" h="457200">
                <a:moveTo>
                  <a:pt x="0" y="0"/>
                </a:moveTo>
                <a:lnTo>
                  <a:pt x="9525" y="0"/>
                </a:lnTo>
                <a:lnTo>
                  <a:pt x="9525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8D99AE">
              <a:alpha val="3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3007281" y="5867400"/>
            <a:ext cx="10001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700" b="1" dirty="0">
                <a:solidFill>
                  <a:srgbClr val="C5A57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2028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3059668" y="6286500"/>
            <a:ext cx="895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Market Relief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0849332" y="6057900"/>
            <a:ext cx="10382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February 2026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kern="0" spc="263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Navigation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Executive Overview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2573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00050" y="1600200"/>
            <a:ext cx="5581650" cy="1933575"/>
          </a:xfrm>
          <a:custGeom>
            <a:avLst/>
            <a:gdLst/>
            <a:ahLst/>
            <a:cxnLst/>
            <a:rect l="l" t="t" r="r" b="b"/>
            <a:pathLst>
              <a:path w="5581650" h="1933575">
                <a:moveTo>
                  <a:pt x="0" y="0"/>
                </a:moveTo>
                <a:lnTo>
                  <a:pt x="5581650" y="0"/>
                </a:lnTo>
                <a:lnTo>
                  <a:pt x="558165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00050" y="1600200"/>
            <a:ext cx="38100" cy="1933575"/>
          </a:xfrm>
          <a:custGeom>
            <a:avLst/>
            <a:gdLst/>
            <a:ahLst/>
            <a:cxnLst/>
            <a:rect l="l" t="t" r="r" b="b"/>
            <a:pathLst>
              <a:path w="38100" h="1933575">
                <a:moveTo>
                  <a:pt x="0" y="0"/>
                </a:moveTo>
                <a:lnTo>
                  <a:pt x="38100" y="0"/>
                </a:lnTo>
                <a:lnTo>
                  <a:pt x="3810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47700" y="198691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95695" y="2101215"/>
            <a:ext cx="3524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333500" y="1986915"/>
            <a:ext cx="4533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Market Situation Analysis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33500" y="2405896"/>
            <a:ext cx="44958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Comprehensive assessment of current supply constraints, memory market dynamics, and emerging tariff uncertainties shaping the procurement landscape.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229350" y="1600200"/>
            <a:ext cx="5581650" cy="1933575"/>
          </a:xfrm>
          <a:custGeom>
            <a:avLst/>
            <a:gdLst/>
            <a:ahLst/>
            <a:cxnLst/>
            <a:rect l="l" t="t" r="r" b="b"/>
            <a:pathLst>
              <a:path w="5581650" h="1933575">
                <a:moveTo>
                  <a:pt x="0" y="0"/>
                </a:moveTo>
                <a:lnTo>
                  <a:pt x="5581650" y="0"/>
                </a:lnTo>
                <a:lnTo>
                  <a:pt x="558165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229350" y="1600200"/>
            <a:ext cx="38100" cy="1933575"/>
          </a:xfrm>
          <a:custGeom>
            <a:avLst/>
            <a:gdLst/>
            <a:ahLst/>
            <a:cxnLst/>
            <a:rect l="l" t="t" r="r" b="b"/>
            <a:pathLst>
              <a:path w="38100" h="1933575">
                <a:moveTo>
                  <a:pt x="0" y="0"/>
                </a:moveTo>
                <a:lnTo>
                  <a:pt x="38100" y="0"/>
                </a:lnTo>
                <a:lnTo>
                  <a:pt x="3810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477000" y="198691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604278" y="2101215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1D2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162800" y="1986915"/>
            <a:ext cx="4533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Strategic Implications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162800" y="2405896"/>
            <a:ext cx="44958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Deep dive into the structural constraint environment through 2028, AI-driven demand surge, and the imperative for strategic sourcing transformation.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00050" y="3764281"/>
            <a:ext cx="5581650" cy="1933575"/>
          </a:xfrm>
          <a:custGeom>
            <a:avLst/>
            <a:gdLst/>
            <a:ahLst/>
            <a:cxnLst/>
            <a:rect l="l" t="t" r="r" b="b"/>
            <a:pathLst>
              <a:path w="5581650" h="1933575">
                <a:moveTo>
                  <a:pt x="0" y="0"/>
                </a:moveTo>
                <a:lnTo>
                  <a:pt x="5581650" y="0"/>
                </a:lnTo>
                <a:lnTo>
                  <a:pt x="558165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400050" y="3764281"/>
            <a:ext cx="38100" cy="1933575"/>
          </a:xfrm>
          <a:custGeom>
            <a:avLst/>
            <a:gdLst/>
            <a:ahLst/>
            <a:cxnLst/>
            <a:rect l="l" t="t" r="r" b="b"/>
            <a:pathLst>
              <a:path w="38100" h="1933575">
                <a:moveTo>
                  <a:pt x="0" y="0"/>
                </a:moveTo>
                <a:lnTo>
                  <a:pt x="38100" y="0"/>
                </a:lnTo>
                <a:lnTo>
                  <a:pt x="3810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47700" y="415099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74025" y="4265295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1D2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333500" y="4150995"/>
            <a:ext cx="4533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Five Critical Actions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3500" y="4569976"/>
            <a:ext cx="44958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Integrated action framework covering order horizon extension, demand planning, supply security, cost management, and risk governance protocols.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229350" y="3764281"/>
            <a:ext cx="5581650" cy="1933575"/>
          </a:xfrm>
          <a:custGeom>
            <a:avLst/>
            <a:gdLst/>
            <a:ahLst/>
            <a:cxnLst/>
            <a:rect l="l" t="t" r="r" b="b"/>
            <a:pathLst>
              <a:path w="5581650" h="1933575">
                <a:moveTo>
                  <a:pt x="0" y="0"/>
                </a:moveTo>
                <a:lnTo>
                  <a:pt x="5581650" y="0"/>
                </a:lnTo>
                <a:lnTo>
                  <a:pt x="558165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6229350" y="3764281"/>
            <a:ext cx="38100" cy="1933575"/>
          </a:xfrm>
          <a:custGeom>
            <a:avLst/>
            <a:gdLst/>
            <a:ahLst/>
            <a:cxnLst/>
            <a:rect l="l" t="t" r="r" b="b"/>
            <a:pathLst>
              <a:path w="38100" h="1933575">
                <a:moveTo>
                  <a:pt x="0" y="0"/>
                </a:moveTo>
                <a:lnTo>
                  <a:pt x="38100" y="0"/>
                </a:lnTo>
                <a:lnTo>
                  <a:pt x="3810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6477000" y="415099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603445" y="4265295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162800" y="4150995"/>
            <a:ext cx="4533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Implementation Roadmap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162800" y="4569976"/>
            <a:ext cx="44958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Key management imperatives and strategic synthesis: Early commitment combined with extended visibility equals sustained supply stability.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384810" y="5932170"/>
            <a:ext cx="11418570" cy="541020"/>
          </a:xfrm>
          <a:custGeom>
            <a:avLst/>
            <a:gdLst/>
            <a:ahLst/>
            <a:cxnLst/>
            <a:rect l="l" t="t" r="r" b="b"/>
            <a:pathLst>
              <a:path w="11418570" h="541020">
                <a:moveTo>
                  <a:pt x="0" y="0"/>
                </a:moveTo>
                <a:lnTo>
                  <a:pt x="11418570" y="0"/>
                </a:lnTo>
                <a:lnTo>
                  <a:pt x="11418570" y="541020"/>
                </a:lnTo>
                <a:lnTo>
                  <a:pt x="0" y="541020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10196"/>
            </a:srgbClr>
          </a:solidFill>
          <a:ln w="10160">
            <a:solidFill>
              <a:srgbClr val="C5A5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564832" y="6107431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100719" y="0"/>
                  <a:pt x="105742" y="3014"/>
                  <a:pt x="108347" y="7813"/>
                </a:cubicBezTo>
                <a:lnTo>
                  <a:pt x="188714" y="156642"/>
                </a:lnTo>
                <a:cubicBezTo>
                  <a:pt x="191207" y="161255"/>
                  <a:pt x="191095" y="166836"/>
                  <a:pt x="188416" y="171338"/>
                </a:cubicBezTo>
                <a:cubicBezTo>
                  <a:pt x="185737" y="175840"/>
                  <a:pt x="180863" y="178594"/>
                  <a:pt x="175617" y="178594"/>
                </a:cubicBezTo>
                <a:lnTo>
                  <a:pt x="14883" y="178594"/>
                </a:lnTo>
                <a:cubicBezTo>
                  <a:pt x="9637" y="178594"/>
                  <a:pt x="4800" y="175840"/>
                  <a:pt x="2084" y="171338"/>
                </a:cubicBezTo>
                <a:cubicBezTo>
                  <a:pt x="-633" y="166836"/>
                  <a:pt x="-707" y="161255"/>
                  <a:pt x="1786" y="156642"/>
                </a:cubicBezTo>
                <a:lnTo>
                  <a:pt x="82153" y="7813"/>
                </a:lnTo>
                <a:cubicBezTo>
                  <a:pt x="84758" y="3014"/>
                  <a:pt x="89781" y="0"/>
                  <a:pt x="95250" y="0"/>
                </a:cubicBezTo>
                <a:close/>
                <a:moveTo>
                  <a:pt x="95250" y="62508"/>
                </a:moveTo>
                <a:cubicBezTo>
                  <a:pt x="90301" y="62508"/>
                  <a:pt x="86320" y="66489"/>
                  <a:pt x="86320" y="71438"/>
                </a:cubicBezTo>
                <a:lnTo>
                  <a:pt x="86320" y="113109"/>
                </a:lnTo>
                <a:cubicBezTo>
                  <a:pt x="86320" y="118058"/>
                  <a:pt x="90301" y="122039"/>
                  <a:pt x="95250" y="122039"/>
                </a:cubicBezTo>
                <a:cubicBezTo>
                  <a:pt x="100199" y="122039"/>
                  <a:pt x="104180" y="118058"/>
                  <a:pt x="104180" y="113109"/>
                </a:cubicBezTo>
                <a:lnTo>
                  <a:pt x="104180" y="71438"/>
                </a:lnTo>
                <a:cubicBezTo>
                  <a:pt x="104180" y="66489"/>
                  <a:pt x="100199" y="62508"/>
                  <a:pt x="95250" y="62508"/>
                </a:cubicBezTo>
                <a:close/>
                <a:moveTo>
                  <a:pt x="105184" y="142875"/>
                </a:moveTo>
                <a:cubicBezTo>
                  <a:pt x="105410" y="139188"/>
                  <a:pt x="103571" y="135679"/>
                  <a:pt x="100410" y="133767"/>
                </a:cubicBezTo>
                <a:cubicBezTo>
                  <a:pt x="97249" y="131855"/>
                  <a:pt x="93288" y="131855"/>
                  <a:pt x="90127" y="133767"/>
                </a:cubicBezTo>
                <a:cubicBezTo>
                  <a:pt x="86966" y="135679"/>
                  <a:pt x="85127" y="139188"/>
                  <a:pt x="85353" y="142875"/>
                </a:cubicBezTo>
                <a:cubicBezTo>
                  <a:pt x="85127" y="146562"/>
                  <a:pt x="86966" y="150071"/>
                  <a:pt x="90127" y="151983"/>
                </a:cubicBezTo>
                <a:cubicBezTo>
                  <a:pt x="93288" y="153895"/>
                  <a:pt x="97249" y="153895"/>
                  <a:pt x="100410" y="151983"/>
                </a:cubicBezTo>
                <a:cubicBezTo>
                  <a:pt x="103571" y="150071"/>
                  <a:pt x="105410" y="146562"/>
                  <a:pt x="105184" y="142875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893445" y="6088381"/>
            <a:ext cx="36290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Critical Insight:</a:t>
            </a:r>
            <a:r>
              <a:rPr lang="en-US" sz="1200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No market relief expected before 2028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10928033" y="6126481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0"/>
                </a:moveTo>
                <a:cubicBezTo>
                  <a:pt x="118256" y="0"/>
                  <a:pt x="152400" y="34144"/>
                  <a:pt x="152400" y="76200"/>
                </a:cubicBezTo>
                <a:cubicBezTo>
                  <a:pt x="152400" y="118256"/>
                  <a:pt x="118256" y="152400"/>
                  <a:pt x="76200" y="152400"/>
                </a:cubicBezTo>
                <a:cubicBezTo>
                  <a:pt x="34144" y="152400"/>
                  <a:pt x="0" y="118256"/>
                  <a:pt x="0" y="76200"/>
                </a:cubicBezTo>
                <a:cubicBezTo>
                  <a:pt x="0" y="34144"/>
                  <a:pt x="34144" y="0"/>
                  <a:pt x="76200" y="0"/>
                </a:cubicBezTo>
                <a:close/>
                <a:moveTo>
                  <a:pt x="69056" y="35719"/>
                </a:moveTo>
                <a:lnTo>
                  <a:pt x="69056" y="76200"/>
                </a:lnTo>
                <a:cubicBezTo>
                  <a:pt x="69056" y="78581"/>
                  <a:pt x="70247" y="80814"/>
                  <a:pt x="72241" y="82153"/>
                </a:cubicBezTo>
                <a:lnTo>
                  <a:pt x="100816" y="101203"/>
                </a:lnTo>
                <a:cubicBezTo>
                  <a:pt x="104090" y="103406"/>
                  <a:pt x="108525" y="102513"/>
                  <a:pt x="110728" y="99209"/>
                </a:cubicBezTo>
                <a:cubicBezTo>
                  <a:pt x="112931" y="95905"/>
                  <a:pt x="112038" y="91500"/>
                  <a:pt x="108734" y="89297"/>
                </a:cubicBezTo>
                <a:lnTo>
                  <a:pt x="83344" y="72390"/>
                </a:lnTo>
                <a:lnTo>
                  <a:pt x="83344" y="35719"/>
                </a:lnTo>
                <a:cubicBezTo>
                  <a:pt x="83344" y="31760"/>
                  <a:pt x="80159" y="28575"/>
                  <a:pt x="76200" y="28575"/>
                </a:cubicBezTo>
                <a:cubicBezTo>
                  <a:pt x="72241" y="28575"/>
                  <a:pt x="69056" y="31760"/>
                  <a:pt x="69056" y="35719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1175683" y="6107431"/>
            <a:ext cx="5429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12 Pages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0296" y="370296"/>
            <a:ext cx="11516210" cy="18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1" kern="0" spc="255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01 / Market Analysis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70296" y="629503"/>
            <a:ext cx="11673585" cy="4443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499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Market Situation Overview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70296" y="1221977"/>
            <a:ext cx="888711" cy="37030"/>
          </a:xfrm>
          <a:custGeom>
            <a:avLst/>
            <a:gdLst/>
            <a:ahLst/>
            <a:cxnLst/>
            <a:rect l="l" t="t" r="r" b="b"/>
            <a:pathLst>
              <a:path w="888711" h="37030">
                <a:moveTo>
                  <a:pt x="0" y="0"/>
                </a:moveTo>
                <a:lnTo>
                  <a:pt x="888711" y="0"/>
                </a:lnTo>
                <a:lnTo>
                  <a:pt x="888711" y="37030"/>
                </a:lnTo>
                <a:lnTo>
                  <a:pt x="0" y="37030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88811" y="1481185"/>
            <a:ext cx="6156173" cy="1869995"/>
          </a:xfrm>
          <a:custGeom>
            <a:avLst/>
            <a:gdLst/>
            <a:ahLst/>
            <a:cxnLst/>
            <a:rect l="l" t="t" r="r" b="b"/>
            <a:pathLst>
              <a:path w="6156173" h="1869995">
                <a:moveTo>
                  <a:pt x="0" y="0"/>
                </a:moveTo>
                <a:lnTo>
                  <a:pt x="6156173" y="0"/>
                </a:lnTo>
                <a:lnTo>
                  <a:pt x="6156173" y="1869995"/>
                </a:lnTo>
                <a:lnTo>
                  <a:pt x="0" y="186999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88811" y="1481185"/>
            <a:ext cx="37030" cy="1869995"/>
          </a:xfrm>
          <a:custGeom>
            <a:avLst/>
            <a:gdLst/>
            <a:ahLst/>
            <a:cxnLst/>
            <a:rect l="l" t="t" r="r" b="b"/>
            <a:pathLst>
              <a:path w="37030" h="1869995">
                <a:moveTo>
                  <a:pt x="0" y="0"/>
                </a:moveTo>
                <a:lnTo>
                  <a:pt x="37030" y="0"/>
                </a:lnTo>
                <a:lnTo>
                  <a:pt x="37030" y="1869995"/>
                </a:lnTo>
                <a:lnTo>
                  <a:pt x="0" y="1869995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20246" y="1703247"/>
            <a:ext cx="222178" cy="222178"/>
          </a:xfrm>
          <a:custGeom>
            <a:avLst/>
            <a:gdLst/>
            <a:ahLst/>
            <a:cxnLst/>
            <a:rect l="l" t="t" r="r" b="b"/>
            <a:pathLst>
              <a:path w="222178" h="222178">
                <a:moveTo>
                  <a:pt x="76374" y="10415"/>
                </a:moveTo>
                <a:cubicBezTo>
                  <a:pt x="76374" y="4643"/>
                  <a:pt x="71730" y="0"/>
                  <a:pt x="65959" y="0"/>
                </a:cubicBezTo>
                <a:cubicBezTo>
                  <a:pt x="60188" y="0"/>
                  <a:pt x="55544" y="4643"/>
                  <a:pt x="55544" y="10415"/>
                </a:cubicBezTo>
                <a:lnTo>
                  <a:pt x="55544" y="27772"/>
                </a:lnTo>
                <a:cubicBezTo>
                  <a:pt x="40226" y="27772"/>
                  <a:pt x="27772" y="40226"/>
                  <a:pt x="27772" y="55544"/>
                </a:cubicBezTo>
                <a:lnTo>
                  <a:pt x="10415" y="55544"/>
                </a:lnTo>
                <a:cubicBezTo>
                  <a:pt x="4643" y="55544"/>
                  <a:pt x="0" y="60188"/>
                  <a:pt x="0" y="65959"/>
                </a:cubicBezTo>
                <a:cubicBezTo>
                  <a:pt x="0" y="71730"/>
                  <a:pt x="4643" y="76374"/>
                  <a:pt x="10415" y="76374"/>
                </a:cubicBezTo>
                <a:lnTo>
                  <a:pt x="27772" y="76374"/>
                </a:lnTo>
                <a:lnTo>
                  <a:pt x="27772" y="100674"/>
                </a:lnTo>
                <a:lnTo>
                  <a:pt x="10415" y="100674"/>
                </a:lnTo>
                <a:cubicBezTo>
                  <a:pt x="4643" y="100674"/>
                  <a:pt x="0" y="105317"/>
                  <a:pt x="0" y="111089"/>
                </a:cubicBezTo>
                <a:cubicBezTo>
                  <a:pt x="0" y="116860"/>
                  <a:pt x="4643" y="121503"/>
                  <a:pt x="10415" y="121503"/>
                </a:cubicBezTo>
                <a:lnTo>
                  <a:pt x="27772" y="121503"/>
                </a:lnTo>
                <a:lnTo>
                  <a:pt x="27772" y="145804"/>
                </a:lnTo>
                <a:lnTo>
                  <a:pt x="10415" y="145804"/>
                </a:lnTo>
                <a:cubicBezTo>
                  <a:pt x="4643" y="145804"/>
                  <a:pt x="0" y="150447"/>
                  <a:pt x="0" y="156219"/>
                </a:cubicBezTo>
                <a:cubicBezTo>
                  <a:pt x="0" y="161990"/>
                  <a:pt x="4643" y="166633"/>
                  <a:pt x="10415" y="166633"/>
                </a:cubicBezTo>
                <a:lnTo>
                  <a:pt x="27772" y="166633"/>
                </a:lnTo>
                <a:cubicBezTo>
                  <a:pt x="27772" y="181951"/>
                  <a:pt x="40226" y="194405"/>
                  <a:pt x="55544" y="194405"/>
                </a:cubicBezTo>
                <a:lnTo>
                  <a:pt x="55544" y="211763"/>
                </a:lnTo>
                <a:cubicBezTo>
                  <a:pt x="55544" y="217535"/>
                  <a:pt x="60188" y="222178"/>
                  <a:pt x="65959" y="222178"/>
                </a:cubicBezTo>
                <a:cubicBezTo>
                  <a:pt x="71730" y="222178"/>
                  <a:pt x="76374" y="217535"/>
                  <a:pt x="76374" y="211763"/>
                </a:cubicBezTo>
                <a:lnTo>
                  <a:pt x="76374" y="194405"/>
                </a:lnTo>
                <a:lnTo>
                  <a:pt x="100674" y="194405"/>
                </a:lnTo>
                <a:lnTo>
                  <a:pt x="100674" y="211763"/>
                </a:lnTo>
                <a:cubicBezTo>
                  <a:pt x="100674" y="217535"/>
                  <a:pt x="105317" y="222178"/>
                  <a:pt x="111089" y="222178"/>
                </a:cubicBezTo>
                <a:cubicBezTo>
                  <a:pt x="116860" y="222178"/>
                  <a:pt x="121503" y="217535"/>
                  <a:pt x="121503" y="211763"/>
                </a:cubicBezTo>
                <a:lnTo>
                  <a:pt x="121503" y="194405"/>
                </a:lnTo>
                <a:lnTo>
                  <a:pt x="145804" y="194405"/>
                </a:lnTo>
                <a:lnTo>
                  <a:pt x="145804" y="211763"/>
                </a:lnTo>
                <a:cubicBezTo>
                  <a:pt x="145804" y="217535"/>
                  <a:pt x="150447" y="222178"/>
                  <a:pt x="156219" y="222178"/>
                </a:cubicBezTo>
                <a:cubicBezTo>
                  <a:pt x="161990" y="222178"/>
                  <a:pt x="166633" y="217535"/>
                  <a:pt x="166633" y="211763"/>
                </a:cubicBezTo>
                <a:lnTo>
                  <a:pt x="166633" y="194405"/>
                </a:lnTo>
                <a:cubicBezTo>
                  <a:pt x="181951" y="194405"/>
                  <a:pt x="194405" y="181951"/>
                  <a:pt x="194405" y="166633"/>
                </a:cubicBezTo>
                <a:lnTo>
                  <a:pt x="211763" y="166633"/>
                </a:lnTo>
                <a:cubicBezTo>
                  <a:pt x="217535" y="166633"/>
                  <a:pt x="222178" y="161990"/>
                  <a:pt x="222178" y="156219"/>
                </a:cubicBezTo>
                <a:cubicBezTo>
                  <a:pt x="222178" y="150447"/>
                  <a:pt x="217535" y="145804"/>
                  <a:pt x="211763" y="145804"/>
                </a:cubicBezTo>
                <a:lnTo>
                  <a:pt x="194405" y="145804"/>
                </a:lnTo>
                <a:lnTo>
                  <a:pt x="194405" y="121503"/>
                </a:lnTo>
                <a:lnTo>
                  <a:pt x="211763" y="121503"/>
                </a:lnTo>
                <a:cubicBezTo>
                  <a:pt x="217535" y="121503"/>
                  <a:pt x="222178" y="116860"/>
                  <a:pt x="222178" y="111089"/>
                </a:cubicBezTo>
                <a:cubicBezTo>
                  <a:pt x="222178" y="105317"/>
                  <a:pt x="217535" y="100674"/>
                  <a:pt x="211763" y="100674"/>
                </a:cubicBezTo>
                <a:lnTo>
                  <a:pt x="194405" y="100674"/>
                </a:lnTo>
                <a:lnTo>
                  <a:pt x="194405" y="76374"/>
                </a:lnTo>
                <a:lnTo>
                  <a:pt x="211763" y="76374"/>
                </a:lnTo>
                <a:cubicBezTo>
                  <a:pt x="217535" y="76374"/>
                  <a:pt x="222178" y="71730"/>
                  <a:pt x="222178" y="65959"/>
                </a:cubicBezTo>
                <a:cubicBezTo>
                  <a:pt x="222178" y="60188"/>
                  <a:pt x="217535" y="55544"/>
                  <a:pt x="211763" y="55544"/>
                </a:cubicBezTo>
                <a:lnTo>
                  <a:pt x="194405" y="55544"/>
                </a:lnTo>
                <a:cubicBezTo>
                  <a:pt x="194405" y="40226"/>
                  <a:pt x="181951" y="27772"/>
                  <a:pt x="166633" y="27772"/>
                </a:cubicBezTo>
                <a:lnTo>
                  <a:pt x="166633" y="10415"/>
                </a:lnTo>
                <a:cubicBezTo>
                  <a:pt x="166633" y="4643"/>
                  <a:pt x="161990" y="0"/>
                  <a:pt x="156219" y="0"/>
                </a:cubicBezTo>
                <a:cubicBezTo>
                  <a:pt x="150447" y="0"/>
                  <a:pt x="145804" y="4643"/>
                  <a:pt x="145804" y="10415"/>
                </a:cubicBezTo>
                <a:lnTo>
                  <a:pt x="145804" y="27772"/>
                </a:lnTo>
                <a:lnTo>
                  <a:pt x="121503" y="27772"/>
                </a:lnTo>
                <a:lnTo>
                  <a:pt x="121503" y="10415"/>
                </a:lnTo>
                <a:cubicBezTo>
                  <a:pt x="121503" y="4643"/>
                  <a:pt x="116860" y="0"/>
                  <a:pt x="111089" y="0"/>
                </a:cubicBezTo>
                <a:cubicBezTo>
                  <a:pt x="105317" y="0"/>
                  <a:pt x="100674" y="4643"/>
                  <a:pt x="100674" y="10415"/>
                </a:cubicBezTo>
                <a:lnTo>
                  <a:pt x="100674" y="27772"/>
                </a:lnTo>
                <a:lnTo>
                  <a:pt x="76374" y="27772"/>
                </a:lnTo>
                <a:lnTo>
                  <a:pt x="76374" y="10415"/>
                </a:lnTo>
                <a:close/>
                <a:moveTo>
                  <a:pt x="69431" y="55544"/>
                </a:moveTo>
                <a:lnTo>
                  <a:pt x="152747" y="55544"/>
                </a:lnTo>
                <a:cubicBezTo>
                  <a:pt x="160428" y="55544"/>
                  <a:pt x="166633" y="61750"/>
                  <a:pt x="166633" y="69431"/>
                </a:cubicBezTo>
                <a:lnTo>
                  <a:pt x="166633" y="152747"/>
                </a:lnTo>
                <a:cubicBezTo>
                  <a:pt x="166633" y="160428"/>
                  <a:pt x="160428" y="166633"/>
                  <a:pt x="152747" y="166633"/>
                </a:cubicBezTo>
                <a:lnTo>
                  <a:pt x="69431" y="166633"/>
                </a:lnTo>
                <a:cubicBezTo>
                  <a:pt x="61750" y="166633"/>
                  <a:pt x="55544" y="160428"/>
                  <a:pt x="55544" y="152747"/>
                </a:cubicBezTo>
                <a:lnTo>
                  <a:pt x="55544" y="69431"/>
                </a:lnTo>
                <a:cubicBezTo>
                  <a:pt x="55544" y="61750"/>
                  <a:pt x="61750" y="55544"/>
                  <a:pt x="69431" y="55544"/>
                </a:cubicBezTo>
                <a:close/>
                <a:moveTo>
                  <a:pt x="76374" y="76374"/>
                </a:moveTo>
                <a:lnTo>
                  <a:pt x="76374" y="145804"/>
                </a:lnTo>
                <a:lnTo>
                  <a:pt x="145804" y="145804"/>
                </a:lnTo>
                <a:lnTo>
                  <a:pt x="145804" y="76374"/>
                </a:lnTo>
                <a:lnTo>
                  <a:pt x="76374" y="76374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81285" y="1666333"/>
            <a:ext cx="2767964" cy="2962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49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Memory Market Tightening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2474" y="2073543"/>
            <a:ext cx="5841421" cy="7220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6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Urgent demand alignment and extended visibility required.</a:t>
            </a:r>
            <a:r>
              <a:rPr lang="en-US" sz="1166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DRAM and NAND supply has tightened significantly, with continued lead time and price increases expected throughout the planning horizon.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92474" y="2906709"/>
            <a:ext cx="1101631" cy="259207"/>
          </a:xfrm>
          <a:custGeom>
            <a:avLst/>
            <a:gdLst/>
            <a:ahLst/>
            <a:cxnLst/>
            <a:rect l="l" t="t" r="r" b="b"/>
            <a:pathLst>
              <a:path w="1101631" h="259207">
                <a:moveTo>
                  <a:pt x="0" y="0"/>
                </a:moveTo>
                <a:lnTo>
                  <a:pt x="1101631" y="0"/>
                </a:lnTo>
                <a:lnTo>
                  <a:pt x="1101631" y="259207"/>
                </a:lnTo>
                <a:lnTo>
                  <a:pt x="0" y="259207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92474" y="2906709"/>
            <a:ext cx="1166433" cy="259207"/>
          </a:xfrm>
          <a:prstGeom prst="rect">
            <a:avLst/>
          </a:prstGeom>
          <a:noFill/>
          <a:ln/>
        </p:spPr>
        <p:txBody>
          <a:bodyPr wrap="square" lIns="111089" tIns="37030" rIns="111089" bIns="37030" rtlCol="0" anchor="ctr"/>
          <a:lstStyle/>
          <a:p>
            <a:pPr>
              <a:lnSpc>
                <a:spcPct val="120000"/>
              </a:lnSpc>
            </a:pPr>
            <a:r>
              <a:rPr lang="en-US" sz="1021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DRAM Supply ↓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1841066" y="2906709"/>
            <a:ext cx="1092374" cy="259207"/>
          </a:xfrm>
          <a:custGeom>
            <a:avLst/>
            <a:gdLst/>
            <a:ahLst/>
            <a:cxnLst/>
            <a:rect l="l" t="t" r="r" b="b"/>
            <a:pathLst>
              <a:path w="1092374" h="259207">
                <a:moveTo>
                  <a:pt x="0" y="0"/>
                </a:moveTo>
                <a:lnTo>
                  <a:pt x="1092374" y="0"/>
                </a:lnTo>
                <a:lnTo>
                  <a:pt x="1092374" y="259207"/>
                </a:lnTo>
                <a:lnTo>
                  <a:pt x="0" y="259207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841066" y="2906709"/>
            <a:ext cx="1157175" cy="259207"/>
          </a:xfrm>
          <a:prstGeom prst="rect">
            <a:avLst/>
          </a:prstGeom>
          <a:noFill/>
          <a:ln/>
        </p:spPr>
        <p:txBody>
          <a:bodyPr wrap="square" lIns="111089" tIns="37030" rIns="111089" bIns="37030" rtlCol="0" anchor="ctr"/>
          <a:lstStyle/>
          <a:p>
            <a:pPr>
              <a:lnSpc>
                <a:spcPct val="120000"/>
              </a:lnSpc>
            </a:pPr>
            <a:r>
              <a:rPr lang="en-US" sz="1021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NAND Supply ↓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085724" y="2906709"/>
            <a:ext cx="953513" cy="259207"/>
          </a:xfrm>
          <a:custGeom>
            <a:avLst/>
            <a:gdLst/>
            <a:ahLst/>
            <a:cxnLst/>
            <a:rect l="l" t="t" r="r" b="b"/>
            <a:pathLst>
              <a:path w="953513" h="259207">
                <a:moveTo>
                  <a:pt x="0" y="0"/>
                </a:moveTo>
                <a:lnTo>
                  <a:pt x="953513" y="0"/>
                </a:lnTo>
                <a:lnTo>
                  <a:pt x="953513" y="259207"/>
                </a:lnTo>
                <a:lnTo>
                  <a:pt x="0" y="259207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085724" y="2906709"/>
            <a:ext cx="1018314" cy="259207"/>
          </a:xfrm>
          <a:prstGeom prst="rect">
            <a:avLst/>
          </a:prstGeom>
          <a:noFill/>
          <a:ln/>
        </p:spPr>
        <p:txBody>
          <a:bodyPr wrap="square" lIns="111089" tIns="37030" rIns="111089" bIns="37030" rtlCol="0" anchor="ctr"/>
          <a:lstStyle/>
          <a:p>
            <a:pPr>
              <a:lnSpc>
                <a:spcPct val="120000"/>
              </a:lnSpc>
            </a:pPr>
            <a:r>
              <a:rPr lang="en-US" sz="1021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Lead Times ↑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88811" y="3499183"/>
            <a:ext cx="6156173" cy="1499699"/>
          </a:xfrm>
          <a:custGeom>
            <a:avLst/>
            <a:gdLst/>
            <a:ahLst/>
            <a:cxnLst/>
            <a:rect l="l" t="t" r="r" b="b"/>
            <a:pathLst>
              <a:path w="6156173" h="1499699">
                <a:moveTo>
                  <a:pt x="0" y="0"/>
                </a:moveTo>
                <a:lnTo>
                  <a:pt x="6156173" y="0"/>
                </a:lnTo>
                <a:lnTo>
                  <a:pt x="6156173" y="1499699"/>
                </a:lnTo>
                <a:lnTo>
                  <a:pt x="0" y="1499699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88811" y="3499183"/>
            <a:ext cx="37030" cy="1499699"/>
          </a:xfrm>
          <a:custGeom>
            <a:avLst/>
            <a:gdLst/>
            <a:ahLst/>
            <a:cxnLst/>
            <a:rect l="l" t="t" r="r" b="b"/>
            <a:pathLst>
              <a:path w="37030" h="1499699">
                <a:moveTo>
                  <a:pt x="0" y="0"/>
                </a:moveTo>
                <a:lnTo>
                  <a:pt x="37030" y="0"/>
                </a:lnTo>
                <a:lnTo>
                  <a:pt x="37030" y="1499699"/>
                </a:lnTo>
                <a:lnTo>
                  <a:pt x="0" y="1499699"/>
                </a:lnTo>
                <a:lnTo>
                  <a:pt x="0" y="0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06360" y="3721244"/>
            <a:ext cx="249950" cy="222178"/>
          </a:xfrm>
          <a:custGeom>
            <a:avLst/>
            <a:gdLst/>
            <a:ahLst/>
            <a:cxnLst/>
            <a:rect l="l" t="t" r="r" b="b"/>
            <a:pathLst>
              <a:path w="249950" h="222178">
                <a:moveTo>
                  <a:pt x="182038" y="41658"/>
                </a:moveTo>
                <a:cubicBezTo>
                  <a:pt x="174835" y="41658"/>
                  <a:pt x="167848" y="43611"/>
                  <a:pt x="161730" y="47169"/>
                </a:cubicBezTo>
                <a:cubicBezTo>
                  <a:pt x="154873" y="40226"/>
                  <a:pt x="146889" y="34412"/>
                  <a:pt x="138080" y="30029"/>
                </a:cubicBezTo>
                <a:cubicBezTo>
                  <a:pt x="150317" y="19614"/>
                  <a:pt x="165896" y="13886"/>
                  <a:pt x="182038" y="13886"/>
                </a:cubicBezTo>
                <a:cubicBezTo>
                  <a:pt x="219531" y="13886"/>
                  <a:pt x="249950" y="44262"/>
                  <a:pt x="249950" y="81798"/>
                </a:cubicBezTo>
                <a:cubicBezTo>
                  <a:pt x="249950" y="99806"/>
                  <a:pt x="242790" y="117077"/>
                  <a:pt x="230075" y="129792"/>
                </a:cubicBezTo>
                <a:lnTo>
                  <a:pt x="199222" y="160645"/>
                </a:lnTo>
                <a:cubicBezTo>
                  <a:pt x="186508" y="173359"/>
                  <a:pt x="169237" y="180519"/>
                  <a:pt x="151228" y="180519"/>
                </a:cubicBezTo>
                <a:cubicBezTo>
                  <a:pt x="113736" y="180519"/>
                  <a:pt x="83317" y="150144"/>
                  <a:pt x="83317" y="112608"/>
                </a:cubicBezTo>
                <a:cubicBezTo>
                  <a:pt x="83317" y="111957"/>
                  <a:pt x="83317" y="111306"/>
                  <a:pt x="83360" y="110655"/>
                </a:cubicBezTo>
                <a:cubicBezTo>
                  <a:pt x="83577" y="102974"/>
                  <a:pt x="89956" y="96942"/>
                  <a:pt x="97637" y="97159"/>
                </a:cubicBezTo>
                <a:cubicBezTo>
                  <a:pt x="105317" y="97376"/>
                  <a:pt x="111349" y="103755"/>
                  <a:pt x="111132" y="111436"/>
                </a:cubicBezTo>
                <a:cubicBezTo>
                  <a:pt x="111132" y="111827"/>
                  <a:pt x="111132" y="112217"/>
                  <a:pt x="111132" y="112564"/>
                </a:cubicBezTo>
                <a:cubicBezTo>
                  <a:pt x="111132" y="134739"/>
                  <a:pt x="129097" y="152704"/>
                  <a:pt x="151272" y="152704"/>
                </a:cubicBezTo>
                <a:cubicBezTo>
                  <a:pt x="161903" y="152704"/>
                  <a:pt x="172101" y="148495"/>
                  <a:pt x="179651" y="140944"/>
                </a:cubicBezTo>
                <a:lnTo>
                  <a:pt x="210505" y="110091"/>
                </a:lnTo>
                <a:cubicBezTo>
                  <a:pt x="218012" y="102584"/>
                  <a:pt x="222264" y="92343"/>
                  <a:pt x="222264" y="81711"/>
                </a:cubicBezTo>
                <a:cubicBezTo>
                  <a:pt x="222264" y="59537"/>
                  <a:pt x="204299" y="41572"/>
                  <a:pt x="182125" y="41572"/>
                </a:cubicBezTo>
                <a:close/>
                <a:moveTo>
                  <a:pt x="119421" y="75202"/>
                </a:moveTo>
                <a:cubicBezTo>
                  <a:pt x="118596" y="74855"/>
                  <a:pt x="117772" y="74377"/>
                  <a:pt x="117034" y="73857"/>
                </a:cubicBezTo>
                <a:cubicBezTo>
                  <a:pt x="111566" y="71036"/>
                  <a:pt x="105317" y="69431"/>
                  <a:pt x="98765" y="69431"/>
                </a:cubicBezTo>
                <a:cubicBezTo>
                  <a:pt x="88133" y="69431"/>
                  <a:pt x="77936" y="73640"/>
                  <a:pt x="70385" y="81190"/>
                </a:cubicBezTo>
                <a:lnTo>
                  <a:pt x="39532" y="112044"/>
                </a:lnTo>
                <a:cubicBezTo>
                  <a:pt x="32025" y="119551"/>
                  <a:pt x="27772" y="129792"/>
                  <a:pt x="27772" y="140423"/>
                </a:cubicBezTo>
                <a:cubicBezTo>
                  <a:pt x="27772" y="162598"/>
                  <a:pt x="45737" y="180563"/>
                  <a:pt x="67912" y="180563"/>
                </a:cubicBezTo>
                <a:cubicBezTo>
                  <a:pt x="75072" y="180563"/>
                  <a:pt x="82058" y="178653"/>
                  <a:pt x="88177" y="175095"/>
                </a:cubicBezTo>
                <a:cubicBezTo>
                  <a:pt x="95033" y="182038"/>
                  <a:pt x="103018" y="187853"/>
                  <a:pt x="111870" y="192236"/>
                </a:cubicBezTo>
                <a:cubicBezTo>
                  <a:pt x="99633" y="202607"/>
                  <a:pt x="84098" y="208378"/>
                  <a:pt x="67912" y="208378"/>
                </a:cubicBezTo>
                <a:cubicBezTo>
                  <a:pt x="30419" y="208378"/>
                  <a:pt x="0" y="178003"/>
                  <a:pt x="0" y="140467"/>
                </a:cubicBezTo>
                <a:cubicBezTo>
                  <a:pt x="0" y="122458"/>
                  <a:pt x="7160" y="105187"/>
                  <a:pt x="19874" y="92473"/>
                </a:cubicBezTo>
                <a:lnTo>
                  <a:pt x="50728" y="61620"/>
                </a:lnTo>
                <a:cubicBezTo>
                  <a:pt x="63442" y="48905"/>
                  <a:pt x="80713" y="41745"/>
                  <a:pt x="98722" y="41745"/>
                </a:cubicBezTo>
                <a:cubicBezTo>
                  <a:pt x="136301" y="41745"/>
                  <a:pt x="166633" y="72381"/>
                  <a:pt x="166633" y="109830"/>
                </a:cubicBezTo>
                <a:cubicBezTo>
                  <a:pt x="166633" y="110395"/>
                  <a:pt x="166633" y="110959"/>
                  <a:pt x="166633" y="111523"/>
                </a:cubicBezTo>
                <a:cubicBezTo>
                  <a:pt x="166460" y="119204"/>
                  <a:pt x="160081" y="125235"/>
                  <a:pt x="152400" y="125062"/>
                </a:cubicBezTo>
                <a:cubicBezTo>
                  <a:pt x="144719" y="124888"/>
                  <a:pt x="138687" y="118509"/>
                  <a:pt x="138861" y="110828"/>
                </a:cubicBezTo>
                <a:cubicBezTo>
                  <a:pt x="138861" y="110481"/>
                  <a:pt x="138861" y="110178"/>
                  <a:pt x="138861" y="109830"/>
                </a:cubicBezTo>
                <a:cubicBezTo>
                  <a:pt x="138861" y="95207"/>
                  <a:pt x="131050" y="82362"/>
                  <a:pt x="119421" y="75289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981285" y="3684331"/>
            <a:ext cx="3314150" cy="2962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49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Component Ecosystem Pressure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92474" y="4091541"/>
            <a:ext cx="5841421" cy="7220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6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Early tightening in MLCC and interconnects</a:t>
            </a:r>
            <a:r>
              <a:rPr lang="en-US" sz="1166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signals broader supply chain stress. These foundational components are experiencing capacity constraints that will cascade through manufacturing operations.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88811" y="5146886"/>
            <a:ext cx="6156173" cy="1259007"/>
          </a:xfrm>
          <a:custGeom>
            <a:avLst/>
            <a:gdLst/>
            <a:ahLst/>
            <a:cxnLst/>
            <a:rect l="l" t="t" r="r" b="b"/>
            <a:pathLst>
              <a:path w="6156173" h="1259007">
                <a:moveTo>
                  <a:pt x="0" y="0"/>
                </a:moveTo>
                <a:lnTo>
                  <a:pt x="6156173" y="0"/>
                </a:lnTo>
                <a:lnTo>
                  <a:pt x="6156173" y="1259007"/>
                </a:lnTo>
                <a:lnTo>
                  <a:pt x="0" y="1259007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388811" y="5146886"/>
            <a:ext cx="37030" cy="1259007"/>
          </a:xfrm>
          <a:custGeom>
            <a:avLst/>
            <a:gdLst/>
            <a:ahLst/>
            <a:cxnLst/>
            <a:rect l="l" t="t" r="r" b="b"/>
            <a:pathLst>
              <a:path w="37030" h="1259007">
                <a:moveTo>
                  <a:pt x="0" y="0"/>
                </a:moveTo>
                <a:lnTo>
                  <a:pt x="37030" y="0"/>
                </a:lnTo>
                <a:lnTo>
                  <a:pt x="37030" y="1259007"/>
                </a:lnTo>
                <a:lnTo>
                  <a:pt x="0" y="1259007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620246" y="5368948"/>
            <a:ext cx="222178" cy="222178"/>
          </a:xfrm>
          <a:custGeom>
            <a:avLst/>
            <a:gdLst/>
            <a:ahLst/>
            <a:cxnLst/>
            <a:rect l="l" t="t" r="r" b="b"/>
            <a:pathLst>
              <a:path w="222178" h="222178">
                <a:moveTo>
                  <a:pt x="24171" y="86658"/>
                </a:moveTo>
                <a:lnTo>
                  <a:pt x="37579" y="100067"/>
                </a:lnTo>
                <a:cubicBezTo>
                  <a:pt x="40183" y="102670"/>
                  <a:pt x="43698" y="104146"/>
                  <a:pt x="47386" y="104146"/>
                </a:cubicBezTo>
                <a:lnTo>
                  <a:pt x="56716" y="104146"/>
                </a:lnTo>
                <a:cubicBezTo>
                  <a:pt x="60405" y="104146"/>
                  <a:pt x="63919" y="105621"/>
                  <a:pt x="66523" y="108225"/>
                </a:cubicBezTo>
                <a:lnTo>
                  <a:pt x="79238" y="120939"/>
                </a:lnTo>
                <a:cubicBezTo>
                  <a:pt x="81841" y="123543"/>
                  <a:pt x="83317" y="127058"/>
                  <a:pt x="83317" y="130746"/>
                </a:cubicBezTo>
                <a:lnTo>
                  <a:pt x="83317" y="147019"/>
                </a:lnTo>
                <a:cubicBezTo>
                  <a:pt x="83317" y="150708"/>
                  <a:pt x="84792" y="154223"/>
                  <a:pt x="87396" y="156826"/>
                </a:cubicBezTo>
                <a:lnTo>
                  <a:pt x="93167" y="162598"/>
                </a:lnTo>
                <a:cubicBezTo>
                  <a:pt x="95771" y="165201"/>
                  <a:pt x="97246" y="168716"/>
                  <a:pt x="97246" y="172405"/>
                </a:cubicBezTo>
                <a:lnTo>
                  <a:pt x="97246" y="180519"/>
                </a:lnTo>
                <a:cubicBezTo>
                  <a:pt x="97246" y="188200"/>
                  <a:pt x="103451" y="194405"/>
                  <a:pt x="111132" y="194405"/>
                </a:cubicBezTo>
                <a:cubicBezTo>
                  <a:pt x="118813" y="194405"/>
                  <a:pt x="125018" y="188200"/>
                  <a:pt x="125018" y="180519"/>
                </a:cubicBezTo>
                <a:lnTo>
                  <a:pt x="125018" y="179348"/>
                </a:lnTo>
                <a:cubicBezTo>
                  <a:pt x="125018" y="175659"/>
                  <a:pt x="126494" y="172144"/>
                  <a:pt x="129097" y="169541"/>
                </a:cubicBezTo>
                <a:lnTo>
                  <a:pt x="148755" y="149883"/>
                </a:lnTo>
                <a:cubicBezTo>
                  <a:pt x="151359" y="147279"/>
                  <a:pt x="152834" y="143765"/>
                  <a:pt x="152834" y="140076"/>
                </a:cubicBezTo>
                <a:lnTo>
                  <a:pt x="152834" y="125018"/>
                </a:lnTo>
                <a:cubicBezTo>
                  <a:pt x="152834" y="117338"/>
                  <a:pt x="146629" y="111132"/>
                  <a:pt x="138948" y="111132"/>
                </a:cubicBezTo>
                <a:lnTo>
                  <a:pt x="103061" y="111132"/>
                </a:lnTo>
                <a:cubicBezTo>
                  <a:pt x="99372" y="111132"/>
                  <a:pt x="95858" y="109657"/>
                  <a:pt x="93254" y="107053"/>
                </a:cubicBezTo>
                <a:lnTo>
                  <a:pt x="86311" y="100110"/>
                </a:lnTo>
                <a:cubicBezTo>
                  <a:pt x="84488" y="98288"/>
                  <a:pt x="83447" y="95771"/>
                  <a:pt x="83447" y="93167"/>
                </a:cubicBezTo>
                <a:cubicBezTo>
                  <a:pt x="83447" y="87743"/>
                  <a:pt x="87830" y="83360"/>
                  <a:pt x="93254" y="83360"/>
                </a:cubicBezTo>
                <a:lnTo>
                  <a:pt x="108312" y="83360"/>
                </a:lnTo>
                <a:cubicBezTo>
                  <a:pt x="113736" y="83360"/>
                  <a:pt x="118119" y="78977"/>
                  <a:pt x="118119" y="73553"/>
                </a:cubicBezTo>
                <a:cubicBezTo>
                  <a:pt x="118119" y="70949"/>
                  <a:pt x="117077" y="68432"/>
                  <a:pt x="115255" y="66610"/>
                </a:cubicBezTo>
                <a:lnTo>
                  <a:pt x="106706" y="58061"/>
                </a:lnTo>
                <a:cubicBezTo>
                  <a:pt x="105014" y="56412"/>
                  <a:pt x="104146" y="54286"/>
                  <a:pt x="104146" y="52073"/>
                </a:cubicBezTo>
                <a:cubicBezTo>
                  <a:pt x="104146" y="49860"/>
                  <a:pt x="105014" y="47733"/>
                  <a:pt x="106619" y="46128"/>
                </a:cubicBezTo>
                <a:lnTo>
                  <a:pt x="114126" y="38621"/>
                </a:lnTo>
                <a:cubicBezTo>
                  <a:pt x="116643" y="36104"/>
                  <a:pt x="118075" y="32676"/>
                  <a:pt x="118075" y="29117"/>
                </a:cubicBezTo>
                <a:cubicBezTo>
                  <a:pt x="118075" y="25993"/>
                  <a:pt x="117034" y="23172"/>
                  <a:pt x="115298" y="20916"/>
                </a:cubicBezTo>
                <a:cubicBezTo>
                  <a:pt x="113909" y="20873"/>
                  <a:pt x="112521" y="20829"/>
                  <a:pt x="111132" y="20829"/>
                </a:cubicBezTo>
                <a:cubicBezTo>
                  <a:pt x="69734" y="20829"/>
                  <a:pt x="34889" y="48688"/>
                  <a:pt x="24214" y="86658"/>
                </a:cubicBezTo>
                <a:close/>
                <a:moveTo>
                  <a:pt x="201349" y="111089"/>
                </a:moveTo>
                <a:cubicBezTo>
                  <a:pt x="201349" y="96074"/>
                  <a:pt x="197703" y="81928"/>
                  <a:pt x="191194" y="69517"/>
                </a:cubicBezTo>
                <a:cubicBezTo>
                  <a:pt x="188417" y="69908"/>
                  <a:pt x="185683" y="71210"/>
                  <a:pt x="183427" y="73466"/>
                </a:cubicBezTo>
                <a:lnTo>
                  <a:pt x="177612" y="79281"/>
                </a:lnTo>
                <a:cubicBezTo>
                  <a:pt x="175008" y="81885"/>
                  <a:pt x="173533" y="85400"/>
                  <a:pt x="173533" y="89088"/>
                </a:cubicBezTo>
                <a:lnTo>
                  <a:pt x="173533" y="104146"/>
                </a:lnTo>
                <a:cubicBezTo>
                  <a:pt x="173533" y="111827"/>
                  <a:pt x="179738" y="118032"/>
                  <a:pt x="187419" y="118032"/>
                </a:cubicBezTo>
                <a:lnTo>
                  <a:pt x="197877" y="118032"/>
                </a:lnTo>
                <a:cubicBezTo>
                  <a:pt x="198962" y="118032"/>
                  <a:pt x="200047" y="117902"/>
                  <a:pt x="201045" y="117685"/>
                </a:cubicBezTo>
                <a:cubicBezTo>
                  <a:pt x="201218" y="115515"/>
                  <a:pt x="201262" y="113302"/>
                  <a:pt x="201262" y="111089"/>
                </a:cubicBezTo>
                <a:close/>
                <a:moveTo>
                  <a:pt x="0" y="111089"/>
                </a:moveTo>
                <a:cubicBezTo>
                  <a:pt x="0" y="49777"/>
                  <a:pt x="49777" y="0"/>
                  <a:pt x="111089" y="0"/>
                </a:cubicBezTo>
                <a:cubicBezTo>
                  <a:pt x="172400" y="0"/>
                  <a:pt x="222178" y="49777"/>
                  <a:pt x="222178" y="111089"/>
                </a:cubicBezTo>
                <a:cubicBezTo>
                  <a:pt x="222178" y="172400"/>
                  <a:pt x="172400" y="222178"/>
                  <a:pt x="111089" y="222178"/>
                </a:cubicBezTo>
                <a:cubicBezTo>
                  <a:pt x="49777" y="222178"/>
                  <a:pt x="0" y="172400"/>
                  <a:pt x="0" y="111089"/>
                </a:cubicBez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981285" y="5332034"/>
            <a:ext cx="2518014" cy="2962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49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Trade Policy Uncertainty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92474" y="5739244"/>
            <a:ext cx="5841421" cy="4813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6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Renewed trade tariff uncertainty</a:t>
            </a:r>
            <a:r>
              <a:rPr lang="en-US" sz="1166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adds complexity to sourcing strategies. Geopolitical factors are creating additional volatility in component availability and pricing structures.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773873" y="1484887"/>
            <a:ext cx="5043433" cy="2414331"/>
          </a:xfrm>
          <a:custGeom>
            <a:avLst/>
            <a:gdLst/>
            <a:ahLst/>
            <a:cxnLst/>
            <a:rect l="l" t="t" r="r" b="b"/>
            <a:pathLst>
              <a:path w="5043433" h="2414331">
                <a:moveTo>
                  <a:pt x="0" y="0"/>
                </a:moveTo>
                <a:lnTo>
                  <a:pt x="5043433" y="0"/>
                </a:lnTo>
                <a:lnTo>
                  <a:pt x="5043433" y="2414331"/>
                </a:lnTo>
                <a:lnTo>
                  <a:pt x="0" y="2414331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10196"/>
            </a:srgbClr>
          </a:solidFill>
          <a:ln w="10160">
            <a:solidFill>
              <a:srgbClr val="C5A5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6985868" y="1710769"/>
            <a:ext cx="185148" cy="185148"/>
          </a:xfrm>
          <a:custGeom>
            <a:avLst/>
            <a:gdLst/>
            <a:ahLst/>
            <a:cxnLst/>
            <a:rect l="l" t="t" r="r" b="b"/>
            <a:pathLst>
              <a:path w="185148" h="185148">
                <a:moveTo>
                  <a:pt x="23144" y="23144"/>
                </a:moveTo>
                <a:cubicBezTo>
                  <a:pt x="23144" y="16743"/>
                  <a:pt x="17972" y="11572"/>
                  <a:pt x="11572" y="11572"/>
                </a:cubicBezTo>
                <a:cubicBezTo>
                  <a:pt x="5171" y="11572"/>
                  <a:pt x="0" y="16743"/>
                  <a:pt x="0" y="23144"/>
                </a:cubicBezTo>
                <a:lnTo>
                  <a:pt x="0" y="144647"/>
                </a:lnTo>
                <a:cubicBezTo>
                  <a:pt x="0" y="160630"/>
                  <a:pt x="12946" y="173576"/>
                  <a:pt x="28929" y="173576"/>
                </a:cubicBezTo>
                <a:lnTo>
                  <a:pt x="173576" y="173576"/>
                </a:lnTo>
                <a:cubicBezTo>
                  <a:pt x="179977" y="173576"/>
                  <a:pt x="185148" y="168405"/>
                  <a:pt x="185148" y="162005"/>
                </a:cubicBezTo>
                <a:cubicBezTo>
                  <a:pt x="185148" y="155604"/>
                  <a:pt x="179977" y="150433"/>
                  <a:pt x="173576" y="150433"/>
                </a:cubicBezTo>
                <a:lnTo>
                  <a:pt x="28929" y="150433"/>
                </a:lnTo>
                <a:cubicBezTo>
                  <a:pt x="25747" y="150433"/>
                  <a:pt x="23144" y="147829"/>
                  <a:pt x="23144" y="144647"/>
                </a:cubicBezTo>
                <a:lnTo>
                  <a:pt x="23144" y="23144"/>
                </a:lnTo>
                <a:close/>
                <a:moveTo>
                  <a:pt x="170177" y="54460"/>
                </a:moveTo>
                <a:cubicBezTo>
                  <a:pt x="174697" y="49939"/>
                  <a:pt x="174697" y="42599"/>
                  <a:pt x="170177" y="38078"/>
                </a:cubicBezTo>
                <a:cubicBezTo>
                  <a:pt x="165657" y="33558"/>
                  <a:pt x="158316" y="33558"/>
                  <a:pt x="153796" y="38078"/>
                </a:cubicBezTo>
                <a:lnTo>
                  <a:pt x="115718" y="76193"/>
                </a:lnTo>
                <a:lnTo>
                  <a:pt x="94961" y="55472"/>
                </a:lnTo>
                <a:cubicBezTo>
                  <a:pt x="90440" y="50952"/>
                  <a:pt x="83100" y="50952"/>
                  <a:pt x="78579" y="55472"/>
                </a:cubicBezTo>
                <a:lnTo>
                  <a:pt x="43864" y="90187"/>
                </a:lnTo>
                <a:cubicBezTo>
                  <a:pt x="39344" y="94708"/>
                  <a:pt x="39344" y="102048"/>
                  <a:pt x="43864" y="106569"/>
                </a:cubicBezTo>
                <a:cubicBezTo>
                  <a:pt x="48384" y="111089"/>
                  <a:pt x="55725" y="111089"/>
                  <a:pt x="60245" y="106569"/>
                </a:cubicBezTo>
                <a:lnTo>
                  <a:pt x="86788" y="80026"/>
                </a:lnTo>
                <a:lnTo>
                  <a:pt x="107545" y="100783"/>
                </a:lnTo>
                <a:cubicBezTo>
                  <a:pt x="112065" y="105303"/>
                  <a:pt x="119406" y="105303"/>
                  <a:pt x="123926" y="100783"/>
                </a:cubicBezTo>
                <a:lnTo>
                  <a:pt x="170213" y="54496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7194159" y="1673739"/>
            <a:ext cx="4526870" cy="259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58" b="1" dirty="0">
                <a:solidFill>
                  <a:srgbClr val="C5A57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Market Timeline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970130" y="2081065"/>
            <a:ext cx="14812" cy="444355"/>
          </a:xfrm>
          <a:custGeom>
            <a:avLst/>
            <a:gdLst/>
            <a:ahLst/>
            <a:cxnLst/>
            <a:rect l="l" t="t" r="r" b="b"/>
            <a:pathLst>
              <a:path w="14812" h="444355">
                <a:moveTo>
                  <a:pt x="0" y="0"/>
                </a:moveTo>
                <a:lnTo>
                  <a:pt x="14812" y="0"/>
                </a:lnTo>
                <a:lnTo>
                  <a:pt x="14812" y="444355"/>
                </a:lnTo>
                <a:lnTo>
                  <a:pt x="0" y="444355"/>
                </a:lnTo>
                <a:lnTo>
                  <a:pt x="0" y="0"/>
                </a:lnTo>
                <a:close/>
              </a:path>
            </a:pathLst>
          </a:custGeom>
          <a:solidFill>
            <a:srgbClr val="8D99AE">
              <a:alpha val="3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6894220" y="2081065"/>
            <a:ext cx="148118" cy="148118"/>
          </a:xfrm>
          <a:custGeom>
            <a:avLst/>
            <a:gdLst/>
            <a:ahLst/>
            <a:cxnLst/>
            <a:rect l="l" t="t" r="r" b="b"/>
            <a:pathLst>
              <a:path w="148118" h="148118">
                <a:moveTo>
                  <a:pt x="74059" y="0"/>
                </a:moveTo>
                <a:lnTo>
                  <a:pt x="74059" y="0"/>
                </a:lnTo>
                <a:cubicBezTo>
                  <a:pt x="114961" y="0"/>
                  <a:pt x="148118" y="33157"/>
                  <a:pt x="148118" y="74059"/>
                </a:cubicBezTo>
                <a:lnTo>
                  <a:pt x="148118" y="74059"/>
                </a:lnTo>
                <a:cubicBezTo>
                  <a:pt x="148118" y="114961"/>
                  <a:pt x="114961" y="148118"/>
                  <a:pt x="74059" y="148118"/>
                </a:cubicBezTo>
                <a:lnTo>
                  <a:pt x="74059" y="148118"/>
                </a:lnTo>
                <a:cubicBezTo>
                  <a:pt x="33157" y="148118"/>
                  <a:pt x="0" y="114961"/>
                  <a:pt x="0" y="74059"/>
                </a:cubicBezTo>
                <a:lnTo>
                  <a:pt x="0" y="74059"/>
                </a:lnTo>
                <a:cubicBezTo>
                  <a:pt x="0" y="33157"/>
                  <a:pt x="33157" y="0"/>
                  <a:pt x="74059" y="0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7199714" y="2081065"/>
            <a:ext cx="4499098" cy="18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1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2026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7199714" y="2303242"/>
            <a:ext cx="4508355" cy="22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6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Peak constraint period begins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970130" y="2673538"/>
            <a:ext cx="14812" cy="444355"/>
          </a:xfrm>
          <a:custGeom>
            <a:avLst/>
            <a:gdLst/>
            <a:ahLst/>
            <a:cxnLst/>
            <a:rect l="l" t="t" r="r" b="b"/>
            <a:pathLst>
              <a:path w="14812" h="444355">
                <a:moveTo>
                  <a:pt x="0" y="0"/>
                </a:moveTo>
                <a:lnTo>
                  <a:pt x="14812" y="0"/>
                </a:lnTo>
                <a:lnTo>
                  <a:pt x="14812" y="444355"/>
                </a:lnTo>
                <a:lnTo>
                  <a:pt x="0" y="444355"/>
                </a:lnTo>
                <a:lnTo>
                  <a:pt x="0" y="0"/>
                </a:lnTo>
                <a:close/>
              </a:path>
            </a:pathLst>
          </a:custGeom>
          <a:solidFill>
            <a:srgbClr val="8D99AE">
              <a:alpha val="3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6894220" y="2673538"/>
            <a:ext cx="148118" cy="148118"/>
          </a:xfrm>
          <a:custGeom>
            <a:avLst/>
            <a:gdLst/>
            <a:ahLst/>
            <a:cxnLst/>
            <a:rect l="l" t="t" r="r" b="b"/>
            <a:pathLst>
              <a:path w="148118" h="148118">
                <a:moveTo>
                  <a:pt x="74059" y="0"/>
                </a:moveTo>
                <a:lnTo>
                  <a:pt x="74059" y="0"/>
                </a:lnTo>
                <a:cubicBezTo>
                  <a:pt x="114961" y="0"/>
                  <a:pt x="148118" y="33157"/>
                  <a:pt x="148118" y="74059"/>
                </a:cubicBezTo>
                <a:lnTo>
                  <a:pt x="148118" y="74059"/>
                </a:lnTo>
                <a:cubicBezTo>
                  <a:pt x="148118" y="114961"/>
                  <a:pt x="114961" y="148118"/>
                  <a:pt x="74059" y="148118"/>
                </a:cubicBezTo>
                <a:lnTo>
                  <a:pt x="74059" y="148118"/>
                </a:lnTo>
                <a:cubicBezTo>
                  <a:pt x="33157" y="148118"/>
                  <a:pt x="0" y="114961"/>
                  <a:pt x="0" y="74059"/>
                </a:cubicBezTo>
                <a:lnTo>
                  <a:pt x="0" y="74059"/>
                </a:lnTo>
                <a:cubicBezTo>
                  <a:pt x="0" y="33157"/>
                  <a:pt x="33157" y="0"/>
                  <a:pt x="74059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7199714" y="2673538"/>
            <a:ext cx="4499098" cy="18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1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2027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7199714" y="2895716"/>
            <a:ext cx="4508355" cy="22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6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Sustained tight conditions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879408" y="3266012"/>
            <a:ext cx="148118" cy="148118"/>
          </a:xfrm>
          <a:custGeom>
            <a:avLst/>
            <a:gdLst/>
            <a:ahLst/>
            <a:cxnLst/>
            <a:rect l="l" t="t" r="r" b="b"/>
            <a:pathLst>
              <a:path w="148118" h="148118">
                <a:moveTo>
                  <a:pt x="74059" y="0"/>
                </a:moveTo>
                <a:lnTo>
                  <a:pt x="74059" y="0"/>
                </a:lnTo>
                <a:cubicBezTo>
                  <a:pt x="114961" y="0"/>
                  <a:pt x="148118" y="33157"/>
                  <a:pt x="148118" y="74059"/>
                </a:cubicBezTo>
                <a:lnTo>
                  <a:pt x="148118" y="74059"/>
                </a:lnTo>
                <a:cubicBezTo>
                  <a:pt x="148118" y="114961"/>
                  <a:pt x="114961" y="148118"/>
                  <a:pt x="74059" y="148118"/>
                </a:cubicBezTo>
                <a:lnTo>
                  <a:pt x="74059" y="148118"/>
                </a:lnTo>
                <a:cubicBezTo>
                  <a:pt x="33157" y="148118"/>
                  <a:pt x="0" y="114961"/>
                  <a:pt x="0" y="74059"/>
                </a:cubicBezTo>
                <a:lnTo>
                  <a:pt x="0" y="74059"/>
                </a:lnTo>
                <a:cubicBezTo>
                  <a:pt x="0" y="33157"/>
                  <a:pt x="33157" y="0"/>
                  <a:pt x="74059" y="0"/>
                </a:cubicBez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7184902" y="3266012"/>
            <a:ext cx="4508355" cy="18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1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2028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7184902" y="3488190"/>
            <a:ext cx="4517613" cy="22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6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Potential market relief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773873" y="4054742"/>
            <a:ext cx="5043433" cy="1377502"/>
          </a:xfrm>
          <a:custGeom>
            <a:avLst/>
            <a:gdLst/>
            <a:ahLst/>
            <a:cxnLst/>
            <a:rect l="l" t="t" r="r" b="b"/>
            <a:pathLst>
              <a:path w="5043433" h="1377502">
                <a:moveTo>
                  <a:pt x="0" y="0"/>
                </a:moveTo>
                <a:lnTo>
                  <a:pt x="5043433" y="0"/>
                </a:lnTo>
                <a:lnTo>
                  <a:pt x="5043433" y="1377502"/>
                </a:lnTo>
                <a:lnTo>
                  <a:pt x="0" y="1377502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20000"/>
            </a:srgbClr>
          </a:solidFill>
          <a:ln w="10160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6985868" y="4280623"/>
            <a:ext cx="185148" cy="185148"/>
          </a:xfrm>
          <a:custGeom>
            <a:avLst/>
            <a:gdLst/>
            <a:ahLst/>
            <a:cxnLst/>
            <a:rect l="l" t="t" r="r" b="b"/>
            <a:pathLst>
              <a:path w="185148" h="185148">
                <a:moveTo>
                  <a:pt x="92574" y="185148"/>
                </a:moveTo>
                <a:cubicBezTo>
                  <a:pt x="143667" y="185148"/>
                  <a:pt x="185148" y="143667"/>
                  <a:pt x="185148" y="92574"/>
                </a:cubicBezTo>
                <a:cubicBezTo>
                  <a:pt x="185148" y="41481"/>
                  <a:pt x="143667" y="0"/>
                  <a:pt x="92574" y="0"/>
                </a:cubicBezTo>
                <a:cubicBezTo>
                  <a:pt x="41481" y="0"/>
                  <a:pt x="0" y="41481"/>
                  <a:pt x="0" y="92574"/>
                </a:cubicBezTo>
                <a:cubicBezTo>
                  <a:pt x="0" y="143667"/>
                  <a:pt x="41481" y="185148"/>
                  <a:pt x="92574" y="185148"/>
                </a:cubicBezTo>
                <a:close/>
                <a:moveTo>
                  <a:pt x="92574" y="49180"/>
                </a:moveTo>
                <a:cubicBezTo>
                  <a:pt x="97384" y="49180"/>
                  <a:pt x="101253" y="53049"/>
                  <a:pt x="101253" y="57859"/>
                </a:cubicBezTo>
                <a:lnTo>
                  <a:pt x="101253" y="98360"/>
                </a:lnTo>
                <a:cubicBezTo>
                  <a:pt x="101253" y="103169"/>
                  <a:pt x="97384" y="107039"/>
                  <a:pt x="92574" y="107039"/>
                </a:cubicBezTo>
                <a:cubicBezTo>
                  <a:pt x="87765" y="107039"/>
                  <a:pt x="83895" y="103169"/>
                  <a:pt x="83895" y="98360"/>
                </a:cubicBezTo>
                <a:lnTo>
                  <a:pt x="83895" y="57859"/>
                </a:lnTo>
                <a:cubicBezTo>
                  <a:pt x="83895" y="53049"/>
                  <a:pt x="87765" y="49180"/>
                  <a:pt x="92574" y="49180"/>
                </a:cubicBezTo>
                <a:close/>
                <a:moveTo>
                  <a:pt x="82919" y="127289"/>
                </a:moveTo>
                <a:cubicBezTo>
                  <a:pt x="82699" y="123705"/>
                  <a:pt x="84486" y="120296"/>
                  <a:pt x="87559" y="118437"/>
                </a:cubicBezTo>
                <a:cubicBezTo>
                  <a:pt x="90631" y="116579"/>
                  <a:pt x="94481" y="116579"/>
                  <a:pt x="97553" y="118437"/>
                </a:cubicBezTo>
                <a:cubicBezTo>
                  <a:pt x="100625" y="120296"/>
                  <a:pt x="102413" y="123705"/>
                  <a:pt x="102193" y="127289"/>
                </a:cubicBezTo>
                <a:cubicBezTo>
                  <a:pt x="102413" y="130873"/>
                  <a:pt x="100625" y="134283"/>
                  <a:pt x="97553" y="136141"/>
                </a:cubicBezTo>
                <a:cubicBezTo>
                  <a:pt x="94481" y="138000"/>
                  <a:pt x="90631" y="138000"/>
                  <a:pt x="87559" y="136141"/>
                </a:cubicBezTo>
                <a:cubicBezTo>
                  <a:pt x="84486" y="134283"/>
                  <a:pt x="82699" y="130873"/>
                  <a:pt x="82919" y="127289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7305248" y="4243594"/>
            <a:ext cx="990542" cy="259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12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Critical Alert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962724" y="4613891"/>
            <a:ext cx="4804592" cy="33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187" b="1" dirty="0">
                <a:solidFill>
                  <a:srgbClr val="C5A57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 Relief Before 2028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962724" y="5021217"/>
            <a:ext cx="4739790" cy="22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6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Market conditions will remain constrained for the next 24+ months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6773873" y="5587768"/>
            <a:ext cx="5043433" cy="1266413"/>
          </a:xfrm>
          <a:custGeom>
            <a:avLst/>
            <a:gdLst/>
            <a:ahLst/>
            <a:cxnLst/>
            <a:rect l="l" t="t" r="r" b="b"/>
            <a:pathLst>
              <a:path w="5043433" h="1266413">
                <a:moveTo>
                  <a:pt x="0" y="0"/>
                </a:moveTo>
                <a:lnTo>
                  <a:pt x="5043433" y="0"/>
                </a:lnTo>
                <a:lnTo>
                  <a:pt x="5043433" y="1266413"/>
                </a:lnTo>
                <a:lnTo>
                  <a:pt x="0" y="1266413"/>
                </a:lnTo>
                <a:lnTo>
                  <a:pt x="0" y="0"/>
                </a:lnTo>
                <a:close/>
              </a:path>
            </a:pathLst>
          </a:custGeom>
          <a:solidFill>
            <a:srgbClr val="1A1D24"/>
          </a:solidFill>
          <a:ln w="10160">
            <a:solidFill>
              <a:srgbClr val="8D99AE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6925695" y="5754403"/>
            <a:ext cx="1187493" cy="1481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1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Impact Assessment: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925695" y="5998797"/>
            <a:ext cx="675790" cy="18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1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Availability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10408446" y="6054342"/>
            <a:ext cx="888711" cy="74059"/>
          </a:xfrm>
          <a:custGeom>
            <a:avLst/>
            <a:gdLst/>
            <a:ahLst/>
            <a:cxnLst/>
            <a:rect l="l" t="t" r="r" b="b"/>
            <a:pathLst>
              <a:path w="888711" h="74059">
                <a:moveTo>
                  <a:pt x="37030" y="0"/>
                </a:moveTo>
                <a:lnTo>
                  <a:pt x="851681" y="0"/>
                </a:lnTo>
                <a:cubicBezTo>
                  <a:pt x="872132" y="0"/>
                  <a:pt x="888711" y="16579"/>
                  <a:pt x="888711" y="37030"/>
                </a:cubicBezTo>
                <a:lnTo>
                  <a:pt x="888711" y="37030"/>
                </a:lnTo>
                <a:cubicBezTo>
                  <a:pt x="888711" y="57481"/>
                  <a:pt x="872132" y="74059"/>
                  <a:pt x="851681" y="74059"/>
                </a:cubicBezTo>
                <a:lnTo>
                  <a:pt x="37030" y="74059"/>
                </a:lnTo>
                <a:cubicBezTo>
                  <a:pt x="16579" y="74059"/>
                  <a:pt x="0" y="57481"/>
                  <a:pt x="0" y="37030"/>
                </a:cubicBezTo>
                <a:lnTo>
                  <a:pt x="0" y="37030"/>
                </a:lnTo>
                <a:cubicBezTo>
                  <a:pt x="0" y="16579"/>
                  <a:pt x="16579" y="0"/>
                  <a:pt x="37030" y="0"/>
                </a:cubicBezTo>
                <a:close/>
              </a:path>
            </a:pathLst>
          </a:custGeom>
          <a:solidFill>
            <a:srgbClr val="3A5F7A">
              <a:alpha val="3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Shape 47"/>
          <p:cNvSpPr/>
          <p:nvPr/>
        </p:nvSpPr>
        <p:spPr>
          <a:xfrm>
            <a:off x="10408446" y="6054342"/>
            <a:ext cx="222178" cy="74059"/>
          </a:xfrm>
          <a:custGeom>
            <a:avLst/>
            <a:gdLst/>
            <a:ahLst/>
            <a:cxnLst/>
            <a:rect l="l" t="t" r="r" b="b"/>
            <a:pathLst>
              <a:path w="222178" h="74059">
                <a:moveTo>
                  <a:pt x="0" y="0"/>
                </a:moveTo>
                <a:lnTo>
                  <a:pt x="222178" y="0"/>
                </a:lnTo>
                <a:lnTo>
                  <a:pt x="222178" y="74059"/>
                </a:lnTo>
                <a:lnTo>
                  <a:pt x="0" y="74059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" name="Text 48"/>
          <p:cNvSpPr/>
          <p:nvPr/>
        </p:nvSpPr>
        <p:spPr>
          <a:xfrm>
            <a:off x="11371216" y="5998797"/>
            <a:ext cx="361039" cy="18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1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-75%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6925695" y="6258005"/>
            <a:ext cx="703563" cy="18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1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Lead Times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10393866" y="6313549"/>
            <a:ext cx="888711" cy="74059"/>
          </a:xfrm>
          <a:custGeom>
            <a:avLst/>
            <a:gdLst/>
            <a:ahLst/>
            <a:cxnLst/>
            <a:rect l="l" t="t" r="r" b="b"/>
            <a:pathLst>
              <a:path w="888711" h="74059">
                <a:moveTo>
                  <a:pt x="37030" y="0"/>
                </a:moveTo>
                <a:lnTo>
                  <a:pt x="851681" y="0"/>
                </a:lnTo>
                <a:cubicBezTo>
                  <a:pt x="872132" y="0"/>
                  <a:pt x="888711" y="16579"/>
                  <a:pt x="888711" y="37030"/>
                </a:cubicBezTo>
                <a:lnTo>
                  <a:pt x="888711" y="37030"/>
                </a:lnTo>
                <a:cubicBezTo>
                  <a:pt x="888711" y="57481"/>
                  <a:pt x="872132" y="74059"/>
                  <a:pt x="851681" y="74059"/>
                </a:cubicBezTo>
                <a:lnTo>
                  <a:pt x="37030" y="74059"/>
                </a:lnTo>
                <a:cubicBezTo>
                  <a:pt x="16579" y="74059"/>
                  <a:pt x="0" y="57481"/>
                  <a:pt x="0" y="37030"/>
                </a:cubicBezTo>
                <a:lnTo>
                  <a:pt x="0" y="37030"/>
                </a:lnTo>
                <a:cubicBezTo>
                  <a:pt x="0" y="16579"/>
                  <a:pt x="16579" y="0"/>
                  <a:pt x="37030" y="0"/>
                </a:cubicBezTo>
                <a:close/>
              </a:path>
            </a:pathLst>
          </a:custGeom>
          <a:solidFill>
            <a:srgbClr val="3A5F7A">
              <a:alpha val="3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" name="Shape 51"/>
          <p:cNvSpPr/>
          <p:nvPr/>
        </p:nvSpPr>
        <p:spPr>
          <a:xfrm>
            <a:off x="10393866" y="6313549"/>
            <a:ext cx="759107" cy="74059"/>
          </a:xfrm>
          <a:custGeom>
            <a:avLst/>
            <a:gdLst/>
            <a:ahLst/>
            <a:cxnLst/>
            <a:rect l="l" t="t" r="r" b="b"/>
            <a:pathLst>
              <a:path w="759107" h="74059">
                <a:moveTo>
                  <a:pt x="0" y="0"/>
                </a:moveTo>
                <a:lnTo>
                  <a:pt x="759107" y="0"/>
                </a:lnTo>
                <a:lnTo>
                  <a:pt x="759107" y="74059"/>
                </a:lnTo>
                <a:lnTo>
                  <a:pt x="0" y="74059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" name="Text 52"/>
          <p:cNvSpPr/>
          <p:nvPr/>
        </p:nvSpPr>
        <p:spPr>
          <a:xfrm>
            <a:off x="11356636" y="6258005"/>
            <a:ext cx="379554" cy="18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1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+85%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6925695" y="6517212"/>
            <a:ext cx="851681" cy="18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1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Price Pressure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10392592" y="6572756"/>
            <a:ext cx="888711" cy="74059"/>
          </a:xfrm>
          <a:custGeom>
            <a:avLst/>
            <a:gdLst/>
            <a:ahLst/>
            <a:cxnLst/>
            <a:rect l="l" t="t" r="r" b="b"/>
            <a:pathLst>
              <a:path w="888711" h="74059">
                <a:moveTo>
                  <a:pt x="37030" y="0"/>
                </a:moveTo>
                <a:lnTo>
                  <a:pt x="851681" y="0"/>
                </a:lnTo>
                <a:cubicBezTo>
                  <a:pt x="872132" y="0"/>
                  <a:pt x="888711" y="16579"/>
                  <a:pt x="888711" y="37030"/>
                </a:cubicBezTo>
                <a:lnTo>
                  <a:pt x="888711" y="37030"/>
                </a:lnTo>
                <a:cubicBezTo>
                  <a:pt x="888711" y="57481"/>
                  <a:pt x="872132" y="74059"/>
                  <a:pt x="851681" y="74059"/>
                </a:cubicBezTo>
                <a:lnTo>
                  <a:pt x="37030" y="74059"/>
                </a:lnTo>
                <a:cubicBezTo>
                  <a:pt x="16579" y="74059"/>
                  <a:pt x="0" y="57481"/>
                  <a:pt x="0" y="37030"/>
                </a:cubicBezTo>
                <a:lnTo>
                  <a:pt x="0" y="37030"/>
                </a:lnTo>
                <a:cubicBezTo>
                  <a:pt x="0" y="16579"/>
                  <a:pt x="16579" y="0"/>
                  <a:pt x="37030" y="0"/>
                </a:cubicBezTo>
                <a:close/>
              </a:path>
            </a:pathLst>
          </a:custGeom>
          <a:solidFill>
            <a:srgbClr val="3A5F7A">
              <a:alpha val="3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10392592" y="6572756"/>
            <a:ext cx="620246" cy="74059"/>
          </a:xfrm>
          <a:custGeom>
            <a:avLst/>
            <a:gdLst/>
            <a:ahLst/>
            <a:cxnLst/>
            <a:rect l="l" t="t" r="r" b="b"/>
            <a:pathLst>
              <a:path w="620246" h="74059">
                <a:moveTo>
                  <a:pt x="0" y="0"/>
                </a:moveTo>
                <a:lnTo>
                  <a:pt x="620246" y="0"/>
                </a:lnTo>
                <a:lnTo>
                  <a:pt x="620246" y="74059"/>
                </a:lnTo>
                <a:lnTo>
                  <a:pt x="0" y="74059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" name="Text 56"/>
          <p:cNvSpPr/>
          <p:nvPr/>
        </p:nvSpPr>
        <p:spPr>
          <a:xfrm>
            <a:off x="11355362" y="6517212"/>
            <a:ext cx="379554" cy="18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1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+70%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images.stockcake.com/84dbbb208bba39e261caca2fbde4f22b02f268ea.jpg"/>
          <p:cNvPicPr>
            <a:picLocks noChangeAspect="1"/>
          </p:cNvPicPr>
          <p:nvPr/>
        </p:nvPicPr>
        <p:blipFill>
          <a:blip r:embed="rId3">
            <a:alphaModFix amt="15000"/>
          </a:blip>
          <a:srcRect t="21875" b="21875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4"/>
              </a:gs>
              <a:gs pos="50000">
                <a:srgbClr val="1A1D24">
                  <a:alpha val="95000"/>
                </a:srgbClr>
              </a:gs>
              <a:gs pos="100000">
                <a:srgbClr val="1A1D24">
                  <a:alpha val="8000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317500" y="317500"/>
            <a:ext cx="116125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kern="0" spc="219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02 / Strategic Analysis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17500" y="539750"/>
            <a:ext cx="1174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Strategic Implications 2026-2028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317500" y="1047750"/>
            <a:ext cx="762000" cy="31750"/>
          </a:xfrm>
          <a:custGeom>
            <a:avLst/>
            <a:gdLst/>
            <a:ahLst/>
            <a:cxnLst/>
            <a:rect l="l" t="t" r="r" b="b"/>
            <a:pathLst>
              <a:path w="762000" h="31750">
                <a:moveTo>
                  <a:pt x="0" y="0"/>
                </a:moveTo>
                <a:lnTo>
                  <a:pt x="762000" y="0"/>
                </a:lnTo>
                <a:lnTo>
                  <a:pt x="762000" y="31750"/>
                </a:lnTo>
                <a:lnTo>
                  <a:pt x="0" y="31750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333375" y="1270000"/>
            <a:ext cx="6802438" cy="1444625"/>
          </a:xfrm>
          <a:custGeom>
            <a:avLst/>
            <a:gdLst/>
            <a:ahLst/>
            <a:cxnLst/>
            <a:rect l="l" t="t" r="r" b="b"/>
            <a:pathLst>
              <a:path w="6802438" h="1444625">
                <a:moveTo>
                  <a:pt x="0" y="0"/>
                </a:moveTo>
                <a:lnTo>
                  <a:pt x="6802438" y="0"/>
                </a:lnTo>
                <a:lnTo>
                  <a:pt x="6802438" y="1444625"/>
                </a:lnTo>
                <a:lnTo>
                  <a:pt x="0" y="144462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333375" y="1270000"/>
            <a:ext cx="31750" cy="1444625"/>
          </a:xfrm>
          <a:custGeom>
            <a:avLst/>
            <a:gdLst/>
            <a:ahLst/>
            <a:cxnLst/>
            <a:rect l="l" t="t" r="r" b="b"/>
            <a:pathLst>
              <a:path w="31750" h="1444625">
                <a:moveTo>
                  <a:pt x="0" y="0"/>
                </a:moveTo>
                <a:lnTo>
                  <a:pt x="31750" y="0"/>
                </a:lnTo>
                <a:lnTo>
                  <a:pt x="31750" y="1444625"/>
                </a:lnTo>
                <a:lnTo>
                  <a:pt x="0" y="1444625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508000" y="144452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381000" y="0"/>
                </a:lnTo>
                <a:lnTo>
                  <a:pt x="3810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19125" y="1555651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37207" y="17363"/>
                </a:moveTo>
                <a:cubicBezTo>
                  <a:pt x="37207" y="7782"/>
                  <a:pt x="44990" y="0"/>
                  <a:pt x="54570" y="0"/>
                </a:cubicBezTo>
                <a:lnTo>
                  <a:pt x="62012" y="0"/>
                </a:lnTo>
                <a:cubicBezTo>
                  <a:pt x="67500" y="0"/>
                  <a:pt x="71934" y="4434"/>
                  <a:pt x="71934" y="9922"/>
                </a:cubicBezTo>
                <a:lnTo>
                  <a:pt x="71934" y="148828"/>
                </a:lnTo>
                <a:cubicBezTo>
                  <a:pt x="71934" y="154316"/>
                  <a:pt x="67500" y="158750"/>
                  <a:pt x="62012" y="158750"/>
                </a:cubicBezTo>
                <a:lnTo>
                  <a:pt x="52090" y="158750"/>
                </a:lnTo>
                <a:cubicBezTo>
                  <a:pt x="42850" y="158750"/>
                  <a:pt x="35068" y="152425"/>
                  <a:pt x="32866" y="143867"/>
                </a:cubicBezTo>
                <a:cubicBezTo>
                  <a:pt x="32649" y="143867"/>
                  <a:pt x="32463" y="143867"/>
                  <a:pt x="32246" y="143867"/>
                </a:cubicBezTo>
                <a:cubicBezTo>
                  <a:pt x="18542" y="143867"/>
                  <a:pt x="7441" y="132767"/>
                  <a:pt x="7441" y="119062"/>
                </a:cubicBezTo>
                <a:cubicBezTo>
                  <a:pt x="7441" y="113481"/>
                  <a:pt x="9302" y="108334"/>
                  <a:pt x="12402" y="104180"/>
                </a:cubicBezTo>
                <a:cubicBezTo>
                  <a:pt x="6387" y="99653"/>
                  <a:pt x="2480" y="92459"/>
                  <a:pt x="2480" y="84336"/>
                </a:cubicBezTo>
                <a:cubicBezTo>
                  <a:pt x="2480" y="74755"/>
                  <a:pt x="7938" y="66415"/>
                  <a:pt x="15875" y="62291"/>
                </a:cubicBezTo>
                <a:cubicBezTo>
                  <a:pt x="13674" y="58570"/>
                  <a:pt x="12402" y="54229"/>
                  <a:pt x="12402" y="49609"/>
                </a:cubicBezTo>
                <a:cubicBezTo>
                  <a:pt x="12402" y="35905"/>
                  <a:pt x="23502" y="24805"/>
                  <a:pt x="37207" y="24805"/>
                </a:cubicBezTo>
                <a:lnTo>
                  <a:pt x="37207" y="17363"/>
                </a:lnTo>
                <a:close/>
                <a:moveTo>
                  <a:pt x="121543" y="17363"/>
                </a:moveTo>
                <a:lnTo>
                  <a:pt x="121543" y="24805"/>
                </a:lnTo>
                <a:cubicBezTo>
                  <a:pt x="135248" y="24805"/>
                  <a:pt x="146348" y="35905"/>
                  <a:pt x="146348" y="49609"/>
                </a:cubicBezTo>
                <a:cubicBezTo>
                  <a:pt x="146348" y="54260"/>
                  <a:pt x="145076" y="58601"/>
                  <a:pt x="142875" y="62291"/>
                </a:cubicBezTo>
                <a:cubicBezTo>
                  <a:pt x="150844" y="66415"/>
                  <a:pt x="156270" y="74724"/>
                  <a:pt x="156270" y="84336"/>
                </a:cubicBezTo>
                <a:cubicBezTo>
                  <a:pt x="156270" y="92459"/>
                  <a:pt x="152363" y="99653"/>
                  <a:pt x="146348" y="104180"/>
                </a:cubicBezTo>
                <a:cubicBezTo>
                  <a:pt x="149448" y="108334"/>
                  <a:pt x="151309" y="113481"/>
                  <a:pt x="151309" y="119062"/>
                </a:cubicBezTo>
                <a:cubicBezTo>
                  <a:pt x="151309" y="132767"/>
                  <a:pt x="140208" y="143867"/>
                  <a:pt x="126504" y="143867"/>
                </a:cubicBezTo>
                <a:cubicBezTo>
                  <a:pt x="126287" y="143867"/>
                  <a:pt x="126101" y="143867"/>
                  <a:pt x="125884" y="143867"/>
                </a:cubicBezTo>
                <a:cubicBezTo>
                  <a:pt x="123682" y="152425"/>
                  <a:pt x="115900" y="158750"/>
                  <a:pt x="106660" y="158750"/>
                </a:cubicBezTo>
                <a:lnTo>
                  <a:pt x="96738" y="158750"/>
                </a:lnTo>
                <a:cubicBezTo>
                  <a:pt x="91250" y="158750"/>
                  <a:pt x="86816" y="154316"/>
                  <a:pt x="86816" y="148828"/>
                </a:cubicBezTo>
                <a:lnTo>
                  <a:pt x="86816" y="9922"/>
                </a:lnTo>
                <a:cubicBezTo>
                  <a:pt x="86816" y="4434"/>
                  <a:pt x="91250" y="0"/>
                  <a:pt x="96738" y="0"/>
                </a:cubicBezTo>
                <a:lnTo>
                  <a:pt x="104180" y="0"/>
                </a:lnTo>
                <a:cubicBezTo>
                  <a:pt x="113760" y="0"/>
                  <a:pt x="121543" y="7782"/>
                  <a:pt x="121543" y="17363"/>
                </a:cubicBezTo>
                <a:close/>
              </a:path>
            </a:pathLst>
          </a:custGeom>
          <a:solidFill>
            <a:srgbClr val="1A1D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984250" y="1428750"/>
            <a:ext cx="277018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AI &amp; Data Center Demand Surge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984250" y="1682651"/>
            <a:ext cx="273050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Primary Market Driver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508000" y="1936651"/>
            <a:ext cx="6532563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Strong AI and data-center demand is tightening availability across all memory categories.</a:t>
            </a: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The exponential growth in AI infrastructure deployment is creating unprecedented demand for high-performance memory solutions, fundamentally altering supply-demand dynamics.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20675" y="2844701"/>
            <a:ext cx="3340100" cy="1165225"/>
          </a:xfrm>
          <a:custGeom>
            <a:avLst/>
            <a:gdLst/>
            <a:ahLst/>
            <a:cxnLst/>
            <a:rect l="l" t="t" r="r" b="b"/>
            <a:pathLst>
              <a:path w="3340100" h="1165225">
                <a:moveTo>
                  <a:pt x="0" y="0"/>
                </a:moveTo>
                <a:lnTo>
                  <a:pt x="3340100" y="0"/>
                </a:lnTo>
                <a:lnTo>
                  <a:pt x="3340100" y="1165225"/>
                </a:lnTo>
                <a:lnTo>
                  <a:pt x="0" y="116522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 w="10160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470694" y="3014564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71438" y="0"/>
                </a:moveTo>
                <a:cubicBezTo>
                  <a:pt x="110865" y="0"/>
                  <a:pt x="142875" y="32010"/>
                  <a:pt x="142875" y="71438"/>
                </a:cubicBezTo>
                <a:cubicBezTo>
                  <a:pt x="142875" y="110865"/>
                  <a:pt x="110865" y="142875"/>
                  <a:pt x="71438" y="142875"/>
                </a:cubicBezTo>
                <a:cubicBezTo>
                  <a:pt x="32010" y="142875"/>
                  <a:pt x="0" y="110865"/>
                  <a:pt x="0" y="71438"/>
                </a:cubicBezTo>
                <a:cubicBezTo>
                  <a:pt x="0" y="32010"/>
                  <a:pt x="32010" y="0"/>
                  <a:pt x="71437" y="0"/>
                </a:cubicBezTo>
                <a:close/>
                <a:moveTo>
                  <a:pt x="64740" y="33486"/>
                </a:moveTo>
                <a:lnTo>
                  <a:pt x="64740" y="71438"/>
                </a:lnTo>
                <a:cubicBezTo>
                  <a:pt x="64740" y="73670"/>
                  <a:pt x="65856" y="75763"/>
                  <a:pt x="67726" y="77019"/>
                </a:cubicBezTo>
                <a:lnTo>
                  <a:pt x="94515" y="94878"/>
                </a:lnTo>
                <a:cubicBezTo>
                  <a:pt x="97585" y="96943"/>
                  <a:pt x="101743" y="96106"/>
                  <a:pt x="103808" y="93008"/>
                </a:cubicBezTo>
                <a:cubicBezTo>
                  <a:pt x="105873" y="89911"/>
                  <a:pt x="105035" y="85781"/>
                  <a:pt x="101938" y="83716"/>
                </a:cubicBezTo>
                <a:lnTo>
                  <a:pt x="78135" y="67866"/>
                </a:lnTo>
                <a:lnTo>
                  <a:pt x="78135" y="33486"/>
                </a:lnTo>
                <a:cubicBezTo>
                  <a:pt x="78135" y="29775"/>
                  <a:pt x="75149" y="26789"/>
                  <a:pt x="71438" y="26789"/>
                </a:cubicBezTo>
                <a:cubicBezTo>
                  <a:pt x="67726" y="26789"/>
                  <a:pt x="64740" y="29775"/>
                  <a:pt x="64740" y="33486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92944" y="2974877"/>
            <a:ext cx="11985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Lead Time Impact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450850" y="3260627"/>
            <a:ext cx="31432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Significant lead times and price increases expected through 2026.</a:t>
            </a: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Extended planning cycles are becoming the new normal.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3794125" y="2844701"/>
            <a:ext cx="3340100" cy="1165225"/>
          </a:xfrm>
          <a:custGeom>
            <a:avLst/>
            <a:gdLst/>
            <a:ahLst/>
            <a:cxnLst/>
            <a:rect l="l" t="t" r="r" b="b"/>
            <a:pathLst>
              <a:path w="3340100" h="1165225">
                <a:moveTo>
                  <a:pt x="0" y="0"/>
                </a:moveTo>
                <a:lnTo>
                  <a:pt x="3340100" y="0"/>
                </a:lnTo>
                <a:lnTo>
                  <a:pt x="3340100" y="1165225"/>
                </a:lnTo>
                <a:lnTo>
                  <a:pt x="0" y="116522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 w="10160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3953073" y="3014564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25016" h="142875">
                <a:moveTo>
                  <a:pt x="35719" y="0"/>
                </a:moveTo>
                <a:cubicBezTo>
                  <a:pt x="40658" y="0"/>
                  <a:pt x="44648" y="3990"/>
                  <a:pt x="44648" y="8930"/>
                </a:cubicBezTo>
                <a:lnTo>
                  <a:pt x="44648" y="17859"/>
                </a:lnTo>
                <a:lnTo>
                  <a:pt x="80367" y="17859"/>
                </a:lnTo>
                <a:lnTo>
                  <a:pt x="80367" y="8930"/>
                </a:lnTo>
                <a:cubicBezTo>
                  <a:pt x="80367" y="3990"/>
                  <a:pt x="84358" y="0"/>
                  <a:pt x="89297" y="0"/>
                </a:cubicBezTo>
                <a:cubicBezTo>
                  <a:pt x="94236" y="0"/>
                  <a:pt x="98227" y="3990"/>
                  <a:pt x="98227" y="8930"/>
                </a:cubicBezTo>
                <a:lnTo>
                  <a:pt x="98227" y="17859"/>
                </a:lnTo>
                <a:lnTo>
                  <a:pt x="107156" y="17859"/>
                </a:lnTo>
                <a:cubicBezTo>
                  <a:pt x="117007" y="17859"/>
                  <a:pt x="125016" y="25868"/>
                  <a:pt x="125016" y="35719"/>
                </a:cubicBezTo>
                <a:lnTo>
                  <a:pt x="125016" y="116086"/>
                </a:lnTo>
                <a:cubicBezTo>
                  <a:pt x="125016" y="125936"/>
                  <a:pt x="117007" y="133945"/>
                  <a:pt x="107156" y="133945"/>
                </a:cubicBezTo>
                <a:lnTo>
                  <a:pt x="17859" y="133945"/>
                </a:lnTo>
                <a:cubicBezTo>
                  <a:pt x="8009" y="133945"/>
                  <a:pt x="0" y="125936"/>
                  <a:pt x="0" y="116086"/>
                </a:cubicBezTo>
                <a:lnTo>
                  <a:pt x="0" y="35719"/>
                </a:lnTo>
                <a:cubicBezTo>
                  <a:pt x="0" y="25868"/>
                  <a:pt x="8009" y="17859"/>
                  <a:pt x="17859" y="17859"/>
                </a:cubicBezTo>
                <a:lnTo>
                  <a:pt x="26789" y="17859"/>
                </a:lnTo>
                <a:lnTo>
                  <a:pt x="26789" y="8930"/>
                </a:lnTo>
                <a:cubicBezTo>
                  <a:pt x="26789" y="3990"/>
                  <a:pt x="30780" y="0"/>
                  <a:pt x="35719" y="0"/>
                </a:cubicBezTo>
                <a:close/>
                <a:moveTo>
                  <a:pt x="17859" y="66973"/>
                </a:moveTo>
                <a:lnTo>
                  <a:pt x="17859" y="75902"/>
                </a:lnTo>
                <a:cubicBezTo>
                  <a:pt x="17859" y="78358"/>
                  <a:pt x="19869" y="80367"/>
                  <a:pt x="22324" y="80367"/>
                </a:cubicBezTo>
                <a:lnTo>
                  <a:pt x="31254" y="80367"/>
                </a:lnTo>
                <a:cubicBezTo>
                  <a:pt x="33710" y="80367"/>
                  <a:pt x="35719" y="78358"/>
                  <a:pt x="35719" y="75902"/>
                </a:cubicBezTo>
                <a:lnTo>
                  <a:pt x="35719" y="66973"/>
                </a:lnTo>
                <a:cubicBezTo>
                  <a:pt x="35719" y="64517"/>
                  <a:pt x="33710" y="62508"/>
                  <a:pt x="31254" y="62508"/>
                </a:cubicBezTo>
                <a:lnTo>
                  <a:pt x="22324" y="62508"/>
                </a:lnTo>
                <a:cubicBezTo>
                  <a:pt x="19869" y="62508"/>
                  <a:pt x="17859" y="64517"/>
                  <a:pt x="17859" y="66973"/>
                </a:cubicBezTo>
                <a:close/>
                <a:moveTo>
                  <a:pt x="53578" y="66973"/>
                </a:moveTo>
                <a:lnTo>
                  <a:pt x="53578" y="75902"/>
                </a:lnTo>
                <a:cubicBezTo>
                  <a:pt x="53578" y="78358"/>
                  <a:pt x="55587" y="80367"/>
                  <a:pt x="58043" y="80367"/>
                </a:cubicBezTo>
                <a:lnTo>
                  <a:pt x="66973" y="80367"/>
                </a:lnTo>
                <a:cubicBezTo>
                  <a:pt x="69428" y="80367"/>
                  <a:pt x="71438" y="78358"/>
                  <a:pt x="71438" y="75902"/>
                </a:cubicBezTo>
                <a:lnTo>
                  <a:pt x="71438" y="66973"/>
                </a:lnTo>
                <a:cubicBezTo>
                  <a:pt x="71438" y="64517"/>
                  <a:pt x="69428" y="62508"/>
                  <a:pt x="66973" y="62508"/>
                </a:cubicBezTo>
                <a:lnTo>
                  <a:pt x="58043" y="62508"/>
                </a:lnTo>
                <a:cubicBezTo>
                  <a:pt x="55587" y="62508"/>
                  <a:pt x="53578" y="64517"/>
                  <a:pt x="53578" y="66973"/>
                </a:cubicBezTo>
                <a:close/>
                <a:moveTo>
                  <a:pt x="93762" y="62508"/>
                </a:moveTo>
                <a:cubicBezTo>
                  <a:pt x="91306" y="62508"/>
                  <a:pt x="89297" y="64517"/>
                  <a:pt x="89297" y="66973"/>
                </a:cubicBezTo>
                <a:lnTo>
                  <a:pt x="89297" y="75902"/>
                </a:lnTo>
                <a:cubicBezTo>
                  <a:pt x="89297" y="78358"/>
                  <a:pt x="91306" y="80367"/>
                  <a:pt x="93762" y="80367"/>
                </a:cubicBezTo>
                <a:lnTo>
                  <a:pt x="102691" y="80367"/>
                </a:lnTo>
                <a:cubicBezTo>
                  <a:pt x="105147" y="80367"/>
                  <a:pt x="107156" y="78358"/>
                  <a:pt x="107156" y="75902"/>
                </a:cubicBezTo>
                <a:lnTo>
                  <a:pt x="107156" y="66973"/>
                </a:lnTo>
                <a:cubicBezTo>
                  <a:pt x="107156" y="64517"/>
                  <a:pt x="105147" y="62508"/>
                  <a:pt x="102691" y="62508"/>
                </a:cubicBezTo>
                <a:lnTo>
                  <a:pt x="93762" y="62508"/>
                </a:lnTo>
                <a:close/>
                <a:moveTo>
                  <a:pt x="17859" y="102691"/>
                </a:moveTo>
                <a:lnTo>
                  <a:pt x="17859" y="111621"/>
                </a:lnTo>
                <a:cubicBezTo>
                  <a:pt x="17859" y="114077"/>
                  <a:pt x="19869" y="116086"/>
                  <a:pt x="22324" y="116086"/>
                </a:cubicBezTo>
                <a:lnTo>
                  <a:pt x="31254" y="116086"/>
                </a:lnTo>
                <a:cubicBezTo>
                  <a:pt x="33710" y="116086"/>
                  <a:pt x="35719" y="114077"/>
                  <a:pt x="35719" y="111621"/>
                </a:cubicBezTo>
                <a:lnTo>
                  <a:pt x="35719" y="102691"/>
                </a:lnTo>
                <a:cubicBezTo>
                  <a:pt x="35719" y="100236"/>
                  <a:pt x="33710" y="98227"/>
                  <a:pt x="31254" y="98227"/>
                </a:cubicBezTo>
                <a:lnTo>
                  <a:pt x="22324" y="98227"/>
                </a:lnTo>
                <a:cubicBezTo>
                  <a:pt x="19869" y="98227"/>
                  <a:pt x="17859" y="100236"/>
                  <a:pt x="17859" y="102691"/>
                </a:cubicBezTo>
                <a:close/>
                <a:moveTo>
                  <a:pt x="58043" y="98227"/>
                </a:moveTo>
                <a:cubicBezTo>
                  <a:pt x="55587" y="98227"/>
                  <a:pt x="53578" y="100236"/>
                  <a:pt x="53578" y="102691"/>
                </a:cubicBezTo>
                <a:lnTo>
                  <a:pt x="53578" y="111621"/>
                </a:lnTo>
                <a:cubicBezTo>
                  <a:pt x="53578" y="114077"/>
                  <a:pt x="55587" y="116086"/>
                  <a:pt x="58043" y="116086"/>
                </a:cubicBezTo>
                <a:lnTo>
                  <a:pt x="66973" y="116086"/>
                </a:lnTo>
                <a:cubicBezTo>
                  <a:pt x="69428" y="116086"/>
                  <a:pt x="71438" y="114077"/>
                  <a:pt x="71438" y="111621"/>
                </a:cubicBezTo>
                <a:lnTo>
                  <a:pt x="71438" y="102691"/>
                </a:lnTo>
                <a:cubicBezTo>
                  <a:pt x="71438" y="100236"/>
                  <a:pt x="69428" y="98227"/>
                  <a:pt x="66973" y="98227"/>
                </a:cubicBezTo>
                <a:lnTo>
                  <a:pt x="58043" y="98227"/>
                </a:lnTo>
                <a:close/>
                <a:moveTo>
                  <a:pt x="89297" y="102691"/>
                </a:moveTo>
                <a:lnTo>
                  <a:pt x="89297" y="111621"/>
                </a:lnTo>
                <a:cubicBezTo>
                  <a:pt x="89297" y="114077"/>
                  <a:pt x="91306" y="116086"/>
                  <a:pt x="93762" y="116086"/>
                </a:cubicBezTo>
                <a:lnTo>
                  <a:pt x="102691" y="116086"/>
                </a:lnTo>
                <a:cubicBezTo>
                  <a:pt x="105147" y="116086"/>
                  <a:pt x="107156" y="114077"/>
                  <a:pt x="107156" y="111621"/>
                </a:cubicBezTo>
                <a:lnTo>
                  <a:pt x="107156" y="102691"/>
                </a:lnTo>
                <a:cubicBezTo>
                  <a:pt x="107156" y="100236"/>
                  <a:pt x="105147" y="98227"/>
                  <a:pt x="102691" y="98227"/>
                </a:cubicBezTo>
                <a:lnTo>
                  <a:pt x="93762" y="98227"/>
                </a:lnTo>
                <a:cubicBezTo>
                  <a:pt x="91306" y="98227"/>
                  <a:pt x="89297" y="100236"/>
                  <a:pt x="89297" y="102691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4166394" y="2974877"/>
            <a:ext cx="11985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Extended Outlook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3924300" y="3260627"/>
            <a:ext cx="31432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Tight outlook continues through 2028</a:t>
            </a: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with no immediate relief in sight. Structural constraints require long-term strategic planning.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320675" y="4143277"/>
            <a:ext cx="6816725" cy="958850"/>
          </a:xfrm>
          <a:custGeom>
            <a:avLst/>
            <a:gdLst/>
            <a:ahLst/>
            <a:cxnLst/>
            <a:rect l="l" t="t" r="r" b="b"/>
            <a:pathLst>
              <a:path w="6816725" h="958850">
                <a:moveTo>
                  <a:pt x="0" y="0"/>
                </a:moveTo>
                <a:lnTo>
                  <a:pt x="6816725" y="0"/>
                </a:lnTo>
                <a:lnTo>
                  <a:pt x="6816725" y="958850"/>
                </a:lnTo>
                <a:lnTo>
                  <a:pt x="0" y="95885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 w="1016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470694" y="431313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64880" y="1451"/>
                </a:moveTo>
                <a:cubicBezTo>
                  <a:pt x="69038" y="-474"/>
                  <a:pt x="73837" y="-474"/>
                  <a:pt x="77995" y="1451"/>
                </a:cubicBezTo>
                <a:lnTo>
                  <a:pt x="138996" y="29635"/>
                </a:lnTo>
                <a:cubicBezTo>
                  <a:pt x="141368" y="30724"/>
                  <a:pt x="142875" y="33096"/>
                  <a:pt x="142875" y="35719"/>
                </a:cubicBezTo>
                <a:cubicBezTo>
                  <a:pt x="142875" y="38342"/>
                  <a:pt x="141368" y="40714"/>
                  <a:pt x="138996" y="41802"/>
                </a:cubicBezTo>
                <a:lnTo>
                  <a:pt x="77995" y="69986"/>
                </a:lnTo>
                <a:cubicBezTo>
                  <a:pt x="73837" y="71912"/>
                  <a:pt x="69038" y="71912"/>
                  <a:pt x="64880" y="69986"/>
                </a:cubicBezTo>
                <a:lnTo>
                  <a:pt x="3879" y="41802"/>
                </a:lnTo>
                <a:cubicBezTo>
                  <a:pt x="1507" y="40686"/>
                  <a:pt x="0" y="38314"/>
                  <a:pt x="0" y="35719"/>
                </a:cubicBezTo>
                <a:cubicBezTo>
                  <a:pt x="0" y="33124"/>
                  <a:pt x="1507" y="30724"/>
                  <a:pt x="3879" y="29635"/>
                </a:cubicBezTo>
                <a:lnTo>
                  <a:pt x="64880" y="1451"/>
                </a:lnTo>
                <a:close/>
                <a:moveTo>
                  <a:pt x="13422" y="60945"/>
                </a:moveTo>
                <a:lnTo>
                  <a:pt x="59271" y="82125"/>
                </a:lnTo>
                <a:cubicBezTo>
                  <a:pt x="67001" y="85697"/>
                  <a:pt x="75902" y="85697"/>
                  <a:pt x="83632" y="82125"/>
                </a:cubicBezTo>
                <a:lnTo>
                  <a:pt x="129480" y="60945"/>
                </a:lnTo>
                <a:lnTo>
                  <a:pt x="138996" y="65354"/>
                </a:lnTo>
                <a:cubicBezTo>
                  <a:pt x="141368" y="66442"/>
                  <a:pt x="142875" y="68814"/>
                  <a:pt x="142875" y="71438"/>
                </a:cubicBezTo>
                <a:cubicBezTo>
                  <a:pt x="142875" y="74061"/>
                  <a:pt x="141368" y="76433"/>
                  <a:pt x="138996" y="77521"/>
                </a:cubicBezTo>
                <a:lnTo>
                  <a:pt x="77995" y="105705"/>
                </a:lnTo>
                <a:cubicBezTo>
                  <a:pt x="73837" y="107631"/>
                  <a:pt x="69038" y="107631"/>
                  <a:pt x="64880" y="105705"/>
                </a:cubicBezTo>
                <a:lnTo>
                  <a:pt x="3879" y="77521"/>
                </a:lnTo>
                <a:cubicBezTo>
                  <a:pt x="1507" y="76405"/>
                  <a:pt x="0" y="74033"/>
                  <a:pt x="0" y="71438"/>
                </a:cubicBezTo>
                <a:cubicBezTo>
                  <a:pt x="0" y="68842"/>
                  <a:pt x="1507" y="66442"/>
                  <a:pt x="3879" y="65354"/>
                </a:cubicBezTo>
                <a:lnTo>
                  <a:pt x="13395" y="60945"/>
                </a:lnTo>
                <a:close/>
                <a:moveTo>
                  <a:pt x="3879" y="101073"/>
                </a:moveTo>
                <a:lnTo>
                  <a:pt x="13395" y="96664"/>
                </a:lnTo>
                <a:lnTo>
                  <a:pt x="59243" y="117844"/>
                </a:lnTo>
                <a:cubicBezTo>
                  <a:pt x="66973" y="121416"/>
                  <a:pt x="75874" y="121416"/>
                  <a:pt x="83604" y="117844"/>
                </a:cubicBezTo>
                <a:lnTo>
                  <a:pt x="129453" y="96664"/>
                </a:lnTo>
                <a:lnTo>
                  <a:pt x="138968" y="101073"/>
                </a:lnTo>
                <a:cubicBezTo>
                  <a:pt x="141340" y="102161"/>
                  <a:pt x="142847" y="104533"/>
                  <a:pt x="142847" y="107156"/>
                </a:cubicBezTo>
                <a:cubicBezTo>
                  <a:pt x="142847" y="109779"/>
                  <a:pt x="141340" y="112151"/>
                  <a:pt x="138968" y="113240"/>
                </a:cubicBezTo>
                <a:lnTo>
                  <a:pt x="77967" y="141424"/>
                </a:lnTo>
                <a:cubicBezTo>
                  <a:pt x="73809" y="143349"/>
                  <a:pt x="69010" y="143349"/>
                  <a:pt x="64852" y="141424"/>
                </a:cubicBezTo>
                <a:lnTo>
                  <a:pt x="3879" y="113240"/>
                </a:lnTo>
                <a:cubicBezTo>
                  <a:pt x="1507" y="112123"/>
                  <a:pt x="0" y="109751"/>
                  <a:pt x="0" y="107156"/>
                </a:cubicBezTo>
                <a:cubicBezTo>
                  <a:pt x="0" y="104561"/>
                  <a:pt x="1507" y="102161"/>
                  <a:pt x="3879" y="101073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692944" y="4273450"/>
            <a:ext cx="134143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Bare Board Pressure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450850" y="4559200"/>
            <a:ext cx="6619875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Bare board prices and lead times under pressure</a:t>
            </a: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as upstream constraints cascade through the supply chain. PCB manufacturing capacity is increasingly constrained.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7334250" y="1276350"/>
            <a:ext cx="4537075" cy="3822700"/>
          </a:xfrm>
          <a:custGeom>
            <a:avLst/>
            <a:gdLst/>
            <a:ahLst/>
            <a:cxnLst/>
            <a:rect l="l" t="t" r="r" b="b"/>
            <a:pathLst>
              <a:path w="4537075" h="3822700">
                <a:moveTo>
                  <a:pt x="0" y="0"/>
                </a:moveTo>
                <a:lnTo>
                  <a:pt x="4537075" y="0"/>
                </a:lnTo>
                <a:lnTo>
                  <a:pt x="4537075" y="3822700"/>
                </a:lnTo>
                <a:lnTo>
                  <a:pt x="0" y="38227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20000"/>
            </a:srgbClr>
          </a:solidFill>
          <a:ln w="20320">
            <a:solidFill>
              <a:srgbClr val="C5A5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7546975" y="1473102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7832725" y="1441451"/>
            <a:ext cx="1841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Strategic Conclusion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7499350" y="1822352"/>
            <a:ext cx="4206875" cy="793750"/>
          </a:xfrm>
          <a:custGeom>
            <a:avLst/>
            <a:gdLst/>
            <a:ahLst/>
            <a:cxnLst/>
            <a:rect l="l" t="t" r="r" b="b"/>
            <a:pathLst>
              <a:path w="4206875" h="793750">
                <a:moveTo>
                  <a:pt x="0" y="0"/>
                </a:moveTo>
                <a:lnTo>
                  <a:pt x="4206875" y="0"/>
                </a:lnTo>
                <a:lnTo>
                  <a:pt x="4206875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1A1D24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7626350" y="1949352"/>
            <a:ext cx="404812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500" b="1" dirty="0">
                <a:solidFill>
                  <a:srgbClr val="C5A57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Shift from Reactive Sourcing to Long-Term Secured Planning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7499350" y="2743102"/>
            <a:ext cx="4270375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structural constraint environment demands a fundamental transformation in procurement strategy. Organizations must transition from short-term tactical responses to comprehensive, forward-looking supply security frameworks.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7519194" y="3727352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71438" y="142875"/>
                </a:moveTo>
                <a:cubicBezTo>
                  <a:pt x="110865" y="142875"/>
                  <a:pt x="142875" y="110865"/>
                  <a:pt x="142875" y="71438"/>
                </a:cubicBezTo>
                <a:cubicBezTo>
                  <a:pt x="142875" y="32010"/>
                  <a:pt x="110865" y="0"/>
                  <a:pt x="71438" y="0"/>
                </a:cubicBezTo>
                <a:cubicBezTo>
                  <a:pt x="32010" y="0"/>
                  <a:pt x="0" y="32010"/>
                  <a:pt x="0" y="71438"/>
                </a:cubicBezTo>
                <a:cubicBezTo>
                  <a:pt x="0" y="110865"/>
                  <a:pt x="32010" y="142875"/>
                  <a:pt x="71437" y="142875"/>
                </a:cubicBezTo>
                <a:close/>
                <a:moveTo>
                  <a:pt x="94990" y="59355"/>
                </a:moveTo>
                <a:lnTo>
                  <a:pt x="72665" y="95073"/>
                </a:lnTo>
                <a:cubicBezTo>
                  <a:pt x="71493" y="96943"/>
                  <a:pt x="69484" y="98115"/>
                  <a:pt x="67280" y="98227"/>
                </a:cubicBezTo>
                <a:cubicBezTo>
                  <a:pt x="65075" y="98338"/>
                  <a:pt x="62954" y="97334"/>
                  <a:pt x="61643" y="95548"/>
                </a:cubicBezTo>
                <a:lnTo>
                  <a:pt x="48248" y="77688"/>
                </a:lnTo>
                <a:cubicBezTo>
                  <a:pt x="46016" y="74730"/>
                  <a:pt x="46630" y="70545"/>
                  <a:pt x="49588" y="68312"/>
                </a:cubicBezTo>
                <a:cubicBezTo>
                  <a:pt x="52546" y="66080"/>
                  <a:pt x="56731" y="66694"/>
                  <a:pt x="58964" y="69652"/>
                </a:cubicBezTo>
                <a:lnTo>
                  <a:pt x="66498" y="79697"/>
                </a:lnTo>
                <a:lnTo>
                  <a:pt x="83632" y="52267"/>
                </a:lnTo>
                <a:cubicBezTo>
                  <a:pt x="85585" y="49141"/>
                  <a:pt x="89715" y="48165"/>
                  <a:pt x="92869" y="50146"/>
                </a:cubicBezTo>
                <a:cubicBezTo>
                  <a:pt x="96022" y="52127"/>
                  <a:pt x="96971" y="56229"/>
                  <a:pt x="94990" y="59382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0"/>
          <p:cNvSpPr/>
          <p:nvPr/>
        </p:nvSpPr>
        <p:spPr>
          <a:xfrm>
            <a:off x="7773194" y="3695602"/>
            <a:ext cx="2571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Proactive Planning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7773194" y="3886102"/>
            <a:ext cx="256381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Anticipate constraints before they impact operations</a:t>
            </a:r>
            <a:endParaRPr lang="en-US" sz="1600" dirty="0"/>
          </a:p>
        </p:txBody>
      </p:sp>
      <p:sp>
        <p:nvSpPr>
          <p:cNvPr id="35" name="Shape 32"/>
          <p:cNvSpPr/>
          <p:nvPr/>
        </p:nvSpPr>
        <p:spPr>
          <a:xfrm>
            <a:off x="7519194" y="4171852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71438" y="142875"/>
                </a:moveTo>
                <a:cubicBezTo>
                  <a:pt x="110865" y="142875"/>
                  <a:pt x="142875" y="110865"/>
                  <a:pt x="142875" y="71438"/>
                </a:cubicBezTo>
                <a:cubicBezTo>
                  <a:pt x="142875" y="32010"/>
                  <a:pt x="110865" y="0"/>
                  <a:pt x="71438" y="0"/>
                </a:cubicBezTo>
                <a:cubicBezTo>
                  <a:pt x="32010" y="0"/>
                  <a:pt x="0" y="32010"/>
                  <a:pt x="0" y="71438"/>
                </a:cubicBezTo>
                <a:cubicBezTo>
                  <a:pt x="0" y="110865"/>
                  <a:pt x="32010" y="142875"/>
                  <a:pt x="71437" y="142875"/>
                </a:cubicBezTo>
                <a:close/>
                <a:moveTo>
                  <a:pt x="94990" y="59355"/>
                </a:moveTo>
                <a:lnTo>
                  <a:pt x="72665" y="95073"/>
                </a:lnTo>
                <a:cubicBezTo>
                  <a:pt x="71493" y="96943"/>
                  <a:pt x="69484" y="98115"/>
                  <a:pt x="67280" y="98227"/>
                </a:cubicBezTo>
                <a:cubicBezTo>
                  <a:pt x="65075" y="98338"/>
                  <a:pt x="62954" y="97334"/>
                  <a:pt x="61643" y="95548"/>
                </a:cubicBezTo>
                <a:lnTo>
                  <a:pt x="48248" y="77688"/>
                </a:lnTo>
                <a:cubicBezTo>
                  <a:pt x="46016" y="74730"/>
                  <a:pt x="46630" y="70545"/>
                  <a:pt x="49588" y="68312"/>
                </a:cubicBezTo>
                <a:cubicBezTo>
                  <a:pt x="52546" y="66080"/>
                  <a:pt x="56731" y="66694"/>
                  <a:pt x="58964" y="69652"/>
                </a:cubicBezTo>
                <a:lnTo>
                  <a:pt x="66498" y="79697"/>
                </a:lnTo>
                <a:lnTo>
                  <a:pt x="83632" y="52267"/>
                </a:lnTo>
                <a:cubicBezTo>
                  <a:pt x="85585" y="49141"/>
                  <a:pt x="89715" y="48165"/>
                  <a:pt x="92869" y="50146"/>
                </a:cubicBezTo>
                <a:cubicBezTo>
                  <a:pt x="96022" y="52127"/>
                  <a:pt x="96971" y="56229"/>
                  <a:pt x="94990" y="59382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3"/>
          <p:cNvSpPr/>
          <p:nvPr/>
        </p:nvSpPr>
        <p:spPr>
          <a:xfrm>
            <a:off x="7773194" y="4140102"/>
            <a:ext cx="1865312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Strategic Partnerships</a:t>
            </a:r>
            <a:endParaRPr lang="en-US" sz="1600" dirty="0"/>
          </a:p>
        </p:txBody>
      </p:sp>
      <p:sp>
        <p:nvSpPr>
          <p:cNvPr id="37" name="Text 34"/>
          <p:cNvSpPr/>
          <p:nvPr/>
        </p:nvSpPr>
        <p:spPr>
          <a:xfrm>
            <a:off x="7773194" y="4330602"/>
            <a:ext cx="1857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Build long-term supplier relationships</a:t>
            </a:r>
            <a:endParaRPr lang="en-US" sz="1600" dirty="0"/>
          </a:p>
        </p:txBody>
      </p:sp>
      <p:sp>
        <p:nvSpPr>
          <p:cNvPr id="38" name="Shape 35"/>
          <p:cNvSpPr/>
          <p:nvPr/>
        </p:nvSpPr>
        <p:spPr>
          <a:xfrm>
            <a:off x="7519194" y="4616352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71438" y="142875"/>
                </a:moveTo>
                <a:cubicBezTo>
                  <a:pt x="110865" y="142875"/>
                  <a:pt x="142875" y="110865"/>
                  <a:pt x="142875" y="71438"/>
                </a:cubicBezTo>
                <a:cubicBezTo>
                  <a:pt x="142875" y="32010"/>
                  <a:pt x="110865" y="0"/>
                  <a:pt x="71438" y="0"/>
                </a:cubicBezTo>
                <a:cubicBezTo>
                  <a:pt x="32010" y="0"/>
                  <a:pt x="0" y="32010"/>
                  <a:pt x="0" y="71438"/>
                </a:cubicBezTo>
                <a:cubicBezTo>
                  <a:pt x="0" y="110865"/>
                  <a:pt x="32010" y="142875"/>
                  <a:pt x="71437" y="142875"/>
                </a:cubicBezTo>
                <a:close/>
                <a:moveTo>
                  <a:pt x="94990" y="59355"/>
                </a:moveTo>
                <a:lnTo>
                  <a:pt x="72665" y="95073"/>
                </a:lnTo>
                <a:cubicBezTo>
                  <a:pt x="71493" y="96943"/>
                  <a:pt x="69484" y="98115"/>
                  <a:pt x="67280" y="98227"/>
                </a:cubicBezTo>
                <a:cubicBezTo>
                  <a:pt x="65075" y="98338"/>
                  <a:pt x="62954" y="97334"/>
                  <a:pt x="61643" y="95548"/>
                </a:cubicBezTo>
                <a:lnTo>
                  <a:pt x="48248" y="77688"/>
                </a:lnTo>
                <a:cubicBezTo>
                  <a:pt x="46016" y="74730"/>
                  <a:pt x="46630" y="70545"/>
                  <a:pt x="49588" y="68312"/>
                </a:cubicBezTo>
                <a:cubicBezTo>
                  <a:pt x="52546" y="66080"/>
                  <a:pt x="56731" y="66694"/>
                  <a:pt x="58964" y="69652"/>
                </a:cubicBezTo>
                <a:lnTo>
                  <a:pt x="66498" y="79697"/>
                </a:lnTo>
                <a:lnTo>
                  <a:pt x="83632" y="52267"/>
                </a:lnTo>
                <a:cubicBezTo>
                  <a:pt x="85585" y="49141"/>
                  <a:pt x="89715" y="48165"/>
                  <a:pt x="92869" y="50146"/>
                </a:cubicBezTo>
                <a:cubicBezTo>
                  <a:pt x="96022" y="52127"/>
                  <a:pt x="96971" y="56229"/>
                  <a:pt x="94990" y="59382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6"/>
          <p:cNvSpPr/>
          <p:nvPr/>
        </p:nvSpPr>
        <p:spPr>
          <a:xfrm>
            <a:off x="7773194" y="4584602"/>
            <a:ext cx="2071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Risk Mitigation</a:t>
            </a:r>
            <a:endParaRPr lang="en-US" sz="1600" dirty="0"/>
          </a:p>
        </p:txBody>
      </p:sp>
      <p:sp>
        <p:nvSpPr>
          <p:cNvPr id="40" name="Text 37"/>
          <p:cNvSpPr/>
          <p:nvPr/>
        </p:nvSpPr>
        <p:spPr>
          <a:xfrm>
            <a:off x="7773194" y="4775102"/>
            <a:ext cx="206375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Diversify supply sources and build buffers</a:t>
            </a:r>
            <a:endParaRPr lang="en-US" sz="1600" dirty="0"/>
          </a:p>
        </p:txBody>
      </p:sp>
      <p:sp>
        <p:nvSpPr>
          <p:cNvPr id="41" name="Shape 38"/>
          <p:cNvSpPr/>
          <p:nvPr/>
        </p:nvSpPr>
        <p:spPr>
          <a:xfrm>
            <a:off x="7331075" y="5235476"/>
            <a:ext cx="4538663" cy="1530350"/>
          </a:xfrm>
          <a:custGeom>
            <a:avLst/>
            <a:gdLst/>
            <a:ahLst/>
            <a:cxnLst/>
            <a:rect l="l" t="t" r="r" b="b"/>
            <a:pathLst>
              <a:path w="4538663" h="1530350">
                <a:moveTo>
                  <a:pt x="0" y="0"/>
                </a:moveTo>
                <a:lnTo>
                  <a:pt x="4538663" y="0"/>
                </a:lnTo>
                <a:lnTo>
                  <a:pt x="4538663" y="1530350"/>
                </a:lnTo>
                <a:lnTo>
                  <a:pt x="0" y="153035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20000"/>
            </a:srgbClr>
          </a:solidFill>
          <a:ln w="10160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39"/>
          <p:cNvSpPr/>
          <p:nvPr/>
        </p:nvSpPr>
        <p:spPr>
          <a:xfrm>
            <a:off x="7461250" y="5365651"/>
            <a:ext cx="434975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Constraint Drivers</a:t>
            </a:r>
            <a:endParaRPr lang="en-US" sz="1600" dirty="0"/>
          </a:p>
        </p:txBody>
      </p:sp>
      <p:sp>
        <p:nvSpPr>
          <p:cNvPr id="43" name="Text 40"/>
          <p:cNvSpPr/>
          <p:nvPr/>
        </p:nvSpPr>
        <p:spPr>
          <a:xfrm>
            <a:off x="7461250" y="5699026"/>
            <a:ext cx="8334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AI Infrastructure</a:t>
            </a:r>
            <a:endParaRPr lang="en-US" sz="1600" dirty="0"/>
          </a:p>
        </p:txBody>
      </p:sp>
      <p:sp>
        <p:nvSpPr>
          <p:cNvPr id="44" name="Text 41"/>
          <p:cNvSpPr/>
          <p:nvPr/>
        </p:nvSpPr>
        <p:spPr>
          <a:xfrm>
            <a:off x="11074897" y="5683151"/>
            <a:ext cx="730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High Impact</a:t>
            </a:r>
            <a:endParaRPr lang="en-US" sz="1600" dirty="0"/>
          </a:p>
        </p:txBody>
      </p:sp>
      <p:sp>
        <p:nvSpPr>
          <p:cNvPr id="45" name="Text 42"/>
          <p:cNvSpPr/>
          <p:nvPr/>
        </p:nvSpPr>
        <p:spPr>
          <a:xfrm>
            <a:off x="7461250" y="5953026"/>
            <a:ext cx="11509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Data Center Expansion</a:t>
            </a:r>
            <a:endParaRPr lang="en-US" sz="1600" dirty="0"/>
          </a:p>
        </p:txBody>
      </p:sp>
      <p:sp>
        <p:nvSpPr>
          <p:cNvPr id="46" name="Text 43"/>
          <p:cNvSpPr/>
          <p:nvPr/>
        </p:nvSpPr>
        <p:spPr>
          <a:xfrm>
            <a:off x="11074897" y="5937151"/>
            <a:ext cx="730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High Impact</a:t>
            </a:r>
            <a:endParaRPr lang="en-US" sz="1600" dirty="0"/>
          </a:p>
        </p:txBody>
      </p:sp>
      <p:sp>
        <p:nvSpPr>
          <p:cNvPr id="47" name="Text 44"/>
          <p:cNvSpPr/>
          <p:nvPr/>
        </p:nvSpPr>
        <p:spPr>
          <a:xfrm>
            <a:off x="7461250" y="6207026"/>
            <a:ext cx="104775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Memory Technology</a:t>
            </a:r>
            <a:endParaRPr lang="en-US" sz="1600" dirty="0"/>
          </a:p>
        </p:txBody>
      </p:sp>
      <p:sp>
        <p:nvSpPr>
          <p:cNvPr id="48" name="Text 45"/>
          <p:cNvSpPr/>
          <p:nvPr/>
        </p:nvSpPr>
        <p:spPr>
          <a:xfrm>
            <a:off x="10874078" y="6191151"/>
            <a:ext cx="928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Medium Impact</a:t>
            </a:r>
            <a:endParaRPr lang="en-US" sz="1600" dirty="0"/>
          </a:p>
        </p:txBody>
      </p:sp>
      <p:sp>
        <p:nvSpPr>
          <p:cNvPr id="49" name="Text 46"/>
          <p:cNvSpPr/>
          <p:nvPr/>
        </p:nvSpPr>
        <p:spPr>
          <a:xfrm>
            <a:off x="7461250" y="6461026"/>
            <a:ext cx="10001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Geopolitical Factors</a:t>
            </a:r>
            <a:endParaRPr lang="en-US" sz="1600" dirty="0"/>
          </a:p>
        </p:txBody>
      </p:sp>
      <p:sp>
        <p:nvSpPr>
          <p:cNvPr id="50" name="Text 47"/>
          <p:cNvSpPr/>
          <p:nvPr/>
        </p:nvSpPr>
        <p:spPr>
          <a:xfrm>
            <a:off x="10874078" y="6445151"/>
            <a:ext cx="928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Medium Impact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kern="0" spc="263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03 / Action Framework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Five Critical Actions Framework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2573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84810" y="1489710"/>
            <a:ext cx="11418570" cy="874395"/>
          </a:xfrm>
          <a:custGeom>
            <a:avLst/>
            <a:gdLst/>
            <a:ahLst/>
            <a:cxnLst/>
            <a:rect l="l" t="t" r="r" b="b"/>
            <a:pathLst>
              <a:path w="11418570" h="874395">
                <a:moveTo>
                  <a:pt x="0" y="0"/>
                </a:moveTo>
                <a:lnTo>
                  <a:pt x="11418570" y="0"/>
                </a:lnTo>
                <a:lnTo>
                  <a:pt x="11418570" y="874395"/>
                </a:lnTo>
                <a:lnTo>
                  <a:pt x="0" y="87439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 w="10160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1020" y="1645920"/>
            <a:ext cx="1119187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An integrated approach to building supply resilience.</a:t>
            </a:r>
            <a:r>
              <a:rPr lang="en-US" sz="13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These five strategic actions work synergistically to transform procurement capabilities, mitigate risks, and secure competitive advantage in a constrained market environment.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81000" y="2534603"/>
            <a:ext cx="2190750" cy="2857500"/>
          </a:xfrm>
          <a:custGeom>
            <a:avLst/>
            <a:gdLst/>
            <a:ahLst/>
            <a:cxnLst/>
            <a:rect l="l" t="t" r="r" b="b"/>
            <a:pathLst>
              <a:path w="2190750" h="2857500">
                <a:moveTo>
                  <a:pt x="0" y="0"/>
                </a:moveTo>
                <a:lnTo>
                  <a:pt x="2190750" y="0"/>
                </a:lnTo>
                <a:lnTo>
                  <a:pt x="2190750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381000" y="2534603"/>
            <a:ext cx="2190750" cy="38100"/>
          </a:xfrm>
          <a:custGeom>
            <a:avLst/>
            <a:gdLst/>
            <a:ahLst/>
            <a:cxnLst/>
            <a:rect l="l" t="t" r="r" b="b"/>
            <a:pathLst>
              <a:path w="2190750" h="38100">
                <a:moveTo>
                  <a:pt x="0" y="0"/>
                </a:moveTo>
                <a:lnTo>
                  <a:pt x="2190750" y="0"/>
                </a:lnTo>
                <a:lnTo>
                  <a:pt x="219075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211580" y="2706053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59575" y="2820353"/>
            <a:ext cx="3524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1D2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01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0538" y="3353753"/>
            <a:ext cx="1971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Extend Order Horizon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00063" y="3696653"/>
            <a:ext cx="19526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Push planning beyond 15-18 months to improve material availability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33400" y="4972170"/>
            <a:ext cx="1885950" cy="7620"/>
          </a:xfrm>
          <a:custGeom>
            <a:avLst/>
            <a:gdLst/>
            <a:ahLst/>
            <a:cxnLst/>
            <a:rect l="l" t="t" r="r" b="b"/>
            <a:pathLst>
              <a:path w="1885950" h="7620">
                <a:moveTo>
                  <a:pt x="0" y="0"/>
                </a:moveTo>
                <a:lnTo>
                  <a:pt x="1885950" y="0"/>
                </a:lnTo>
                <a:lnTo>
                  <a:pt x="1885950" y="7620"/>
                </a:lnTo>
                <a:lnTo>
                  <a:pt x="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8D99AE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4825" y="5090280"/>
            <a:ext cx="1943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kern="0" spc="45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Immediate Priority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2689860" y="2534603"/>
            <a:ext cx="2190750" cy="2857500"/>
          </a:xfrm>
          <a:custGeom>
            <a:avLst/>
            <a:gdLst/>
            <a:ahLst/>
            <a:cxnLst/>
            <a:rect l="l" t="t" r="r" b="b"/>
            <a:pathLst>
              <a:path w="2190750" h="2857500">
                <a:moveTo>
                  <a:pt x="0" y="0"/>
                </a:moveTo>
                <a:lnTo>
                  <a:pt x="2190750" y="0"/>
                </a:lnTo>
                <a:lnTo>
                  <a:pt x="2190750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2689860" y="2534603"/>
            <a:ext cx="2190750" cy="38100"/>
          </a:xfrm>
          <a:custGeom>
            <a:avLst/>
            <a:gdLst/>
            <a:ahLst/>
            <a:cxnLst/>
            <a:rect l="l" t="t" r="r" b="b"/>
            <a:pathLst>
              <a:path w="2190750" h="38100">
                <a:moveTo>
                  <a:pt x="0" y="0"/>
                </a:moveTo>
                <a:lnTo>
                  <a:pt x="2190750" y="0"/>
                </a:lnTo>
                <a:lnTo>
                  <a:pt x="219075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520440" y="2706053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647718" y="2820353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2799397" y="3353753"/>
            <a:ext cx="1971675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Strengthen Demand Planning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2808922" y="3963353"/>
            <a:ext cx="1952625" cy="895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Align cross-functional forecasts for accurate demand signals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2842260" y="4972170"/>
            <a:ext cx="1885950" cy="7620"/>
          </a:xfrm>
          <a:custGeom>
            <a:avLst/>
            <a:gdLst/>
            <a:ahLst/>
            <a:cxnLst/>
            <a:rect l="l" t="t" r="r" b="b"/>
            <a:pathLst>
              <a:path w="1885950" h="7620">
                <a:moveTo>
                  <a:pt x="0" y="0"/>
                </a:moveTo>
                <a:lnTo>
                  <a:pt x="1885950" y="0"/>
                </a:lnTo>
                <a:lnTo>
                  <a:pt x="1885950" y="7620"/>
                </a:lnTo>
                <a:lnTo>
                  <a:pt x="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8D99AE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2813685" y="5090280"/>
            <a:ext cx="1943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kern="0" spc="45" dirty="0">
                <a:solidFill>
                  <a:srgbClr val="3A5F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Internal Alignment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4998720" y="2534603"/>
            <a:ext cx="2190750" cy="2857500"/>
          </a:xfrm>
          <a:custGeom>
            <a:avLst/>
            <a:gdLst/>
            <a:ahLst/>
            <a:cxnLst/>
            <a:rect l="l" t="t" r="r" b="b"/>
            <a:pathLst>
              <a:path w="2190750" h="2857500">
                <a:moveTo>
                  <a:pt x="0" y="0"/>
                </a:moveTo>
                <a:lnTo>
                  <a:pt x="2190750" y="0"/>
                </a:lnTo>
                <a:lnTo>
                  <a:pt x="2190750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solidFill>
            <a:srgbClr val="8D99AE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4998720" y="2534603"/>
            <a:ext cx="2190750" cy="38100"/>
          </a:xfrm>
          <a:custGeom>
            <a:avLst/>
            <a:gdLst/>
            <a:ahLst/>
            <a:cxnLst/>
            <a:rect l="l" t="t" r="r" b="b"/>
            <a:pathLst>
              <a:path w="2190750" h="38100">
                <a:moveTo>
                  <a:pt x="0" y="0"/>
                </a:moveTo>
                <a:lnTo>
                  <a:pt x="2190750" y="0"/>
                </a:lnTo>
                <a:lnTo>
                  <a:pt x="219075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5829300" y="2706053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5955625" y="2820353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1D2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03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108257" y="3353753"/>
            <a:ext cx="1971675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Secure Supply &amp; Capacity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117782" y="3963353"/>
            <a:ext cx="1952625" cy="895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Negotiate LTAs and secure allocation with key suppliers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5151120" y="4972170"/>
            <a:ext cx="1885950" cy="7620"/>
          </a:xfrm>
          <a:custGeom>
            <a:avLst/>
            <a:gdLst/>
            <a:ahLst/>
            <a:cxnLst/>
            <a:rect l="l" t="t" r="r" b="b"/>
            <a:pathLst>
              <a:path w="1885950" h="7620">
                <a:moveTo>
                  <a:pt x="0" y="0"/>
                </a:moveTo>
                <a:lnTo>
                  <a:pt x="1885950" y="0"/>
                </a:lnTo>
                <a:lnTo>
                  <a:pt x="1885950" y="7620"/>
                </a:lnTo>
                <a:lnTo>
                  <a:pt x="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8D99AE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5122545" y="5090280"/>
            <a:ext cx="1943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kern="0" spc="4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Supply Security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7307580" y="2534603"/>
            <a:ext cx="2190750" cy="2857500"/>
          </a:xfrm>
          <a:custGeom>
            <a:avLst/>
            <a:gdLst/>
            <a:ahLst/>
            <a:cxnLst/>
            <a:rect l="l" t="t" r="r" b="b"/>
            <a:pathLst>
              <a:path w="2190750" h="2857500">
                <a:moveTo>
                  <a:pt x="0" y="0"/>
                </a:moveTo>
                <a:lnTo>
                  <a:pt x="2190750" y="0"/>
                </a:lnTo>
                <a:lnTo>
                  <a:pt x="2190750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7307580" y="2534603"/>
            <a:ext cx="2190750" cy="38100"/>
          </a:xfrm>
          <a:custGeom>
            <a:avLst/>
            <a:gdLst/>
            <a:ahLst/>
            <a:cxnLst/>
            <a:rect l="l" t="t" r="r" b="b"/>
            <a:pathLst>
              <a:path w="2190750" h="38100">
                <a:moveTo>
                  <a:pt x="0" y="0"/>
                </a:moveTo>
                <a:lnTo>
                  <a:pt x="2190750" y="0"/>
                </a:lnTo>
                <a:lnTo>
                  <a:pt x="219075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8138160" y="2706053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8264604" y="2820353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1D2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04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7417118" y="3353753"/>
            <a:ext cx="1971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Manage Cost &amp; Pricing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7426643" y="3696653"/>
            <a:ext cx="19526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Prepare for sustained price pressure and update forecasts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7459980" y="4972170"/>
            <a:ext cx="1885950" cy="7620"/>
          </a:xfrm>
          <a:custGeom>
            <a:avLst/>
            <a:gdLst/>
            <a:ahLst/>
            <a:cxnLst/>
            <a:rect l="l" t="t" r="r" b="b"/>
            <a:pathLst>
              <a:path w="1885950" h="7620">
                <a:moveTo>
                  <a:pt x="0" y="0"/>
                </a:moveTo>
                <a:lnTo>
                  <a:pt x="1885950" y="0"/>
                </a:lnTo>
                <a:lnTo>
                  <a:pt x="1885950" y="7620"/>
                </a:lnTo>
                <a:lnTo>
                  <a:pt x="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8D99AE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7431405" y="5090280"/>
            <a:ext cx="1943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kern="0" spc="45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Financial Planning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9616440" y="2534603"/>
            <a:ext cx="2190750" cy="2857500"/>
          </a:xfrm>
          <a:custGeom>
            <a:avLst/>
            <a:gdLst/>
            <a:ahLst/>
            <a:cxnLst/>
            <a:rect l="l" t="t" r="r" b="b"/>
            <a:pathLst>
              <a:path w="2190750" h="2857500">
                <a:moveTo>
                  <a:pt x="0" y="0"/>
                </a:moveTo>
                <a:lnTo>
                  <a:pt x="2190750" y="0"/>
                </a:lnTo>
                <a:lnTo>
                  <a:pt x="2190750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9616440" y="2534603"/>
            <a:ext cx="2190750" cy="38100"/>
          </a:xfrm>
          <a:custGeom>
            <a:avLst/>
            <a:gdLst/>
            <a:ahLst/>
            <a:cxnLst/>
            <a:rect l="l" t="t" r="r" b="b"/>
            <a:pathLst>
              <a:path w="2190750" h="38100">
                <a:moveTo>
                  <a:pt x="0" y="0"/>
                </a:moveTo>
                <a:lnTo>
                  <a:pt x="2190750" y="0"/>
                </a:lnTo>
                <a:lnTo>
                  <a:pt x="219075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10447020" y="2706053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10574893" y="2820353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05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9725977" y="3353753"/>
            <a:ext cx="1971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Risk Monitoring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9735502" y="3696653"/>
            <a:ext cx="19526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Track geopolitical risks and maintain governance protocols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9768840" y="4972170"/>
            <a:ext cx="1885950" cy="7620"/>
          </a:xfrm>
          <a:custGeom>
            <a:avLst/>
            <a:gdLst/>
            <a:ahLst/>
            <a:cxnLst/>
            <a:rect l="l" t="t" r="r" b="b"/>
            <a:pathLst>
              <a:path w="1885950" h="7620">
                <a:moveTo>
                  <a:pt x="0" y="0"/>
                </a:moveTo>
                <a:lnTo>
                  <a:pt x="1885950" y="0"/>
                </a:lnTo>
                <a:lnTo>
                  <a:pt x="1885950" y="7620"/>
                </a:lnTo>
                <a:lnTo>
                  <a:pt x="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8D99AE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9740265" y="5090280"/>
            <a:ext cx="1943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kern="0" spc="45" dirty="0">
                <a:solidFill>
                  <a:srgbClr val="3A5F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Governance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384810" y="5551171"/>
            <a:ext cx="3703320" cy="922020"/>
          </a:xfrm>
          <a:custGeom>
            <a:avLst/>
            <a:gdLst/>
            <a:ahLst/>
            <a:cxnLst/>
            <a:rect l="l" t="t" r="r" b="b"/>
            <a:pathLst>
              <a:path w="3703320" h="922020">
                <a:moveTo>
                  <a:pt x="0" y="0"/>
                </a:moveTo>
                <a:lnTo>
                  <a:pt x="3703320" y="0"/>
                </a:lnTo>
                <a:lnTo>
                  <a:pt x="3703320" y="922020"/>
                </a:lnTo>
                <a:lnTo>
                  <a:pt x="0" y="922020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10196"/>
            </a:srgbClr>
          </a:solidFill>
          <a:ln w="10160">
            <a:solidFill>
              <a:srgbClr val="C5A5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Shape 46"/>
          <p:cNvSpPr/>
          <p:nvPr/>
        </p:nvSpPr>
        <p:spPr>
          <a:xfrm>
            <a:off x="521970" y="570738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42905" y="57150"/>
                </a:moveTo>
                <a:lnTo>
                  <a:pt x="145256" y="57150"/>
                </a:lnTo>
                <a:cubicBezTo>
                  <a:pt x="149215" y="57150"/>
                  <a:pt x="152400" y="53965"/>
                  <a:pt x="152400" y="50006"/>
                </a:cubicBezTo>
                <a:lnTo>
                  <a:pt x="152400" y="7144"/>
                </a:lnTo>
                <a:cubicBezTo>
                  <a:pt x="152400" y="4256"/>
                  <a:pt x="150674" y="1637"/>
                  <a:pt x="147995" y="536"/>
                </a:cubicBezTo>
                <a:cubicBezTo>
                  <a:pt x="145316" y="-566"/>
                  <a:pt x="142250" y="60"/>
                  <a:pt x="140196" y="2084"/>
                </a:cubicBezTo>
                <a:lnTo>
                  <a:pt x="124807" y="17502"/>
                </a:lnTo>
                <a:cubicBezTo>
                  <a:pt x="111621" y="6578"/>
                  <a:pt x="94655" y="0"/>
                  <a:pt x="76200" y="0"/>
                </a:cubicBezTo>
                <a:cubicBezTo>
                  <a:pt x="37802" y="0"/>
                  <a:pt x="6042" y="28396"/>
                  <a:pt x="774" y="65336"/>
                </a:cubicBezTo>
                <a:cubicBezTo>
                  <a:pt x="30" y="70545"/>
                  <a:pt x="3631" y="75367"/>
                  <a:pt x="8840" y="76111"/>
                </a:cubicBezTo>
                <a:cubicBezTo>
                  <a:pt x="14049" y="76855"/>
                  <a:pt x="18871" y="73223"/>
                  <a:pt x="19616" y="68044"/>
                </a:cubicBezTo>
                <a:cubicBezTo>
                  <a:pt x="23574" y="40332"/>
                  <a:pt x="47417" y="19050"/>
                  <a:pt x="76200" y="19050"/>
                </a:cubicBezTo>
                <a:cubicBezTo>
                  <a:pt x="89416" y="19050"/>
                  <a:pt x="101560" y="23515"/>
                  <a:pt x="111234" y="31046"/>
                </a:cubicBezTo>
                <a:lnTo>
                  <a:pt x="97334" y="44946"/>
                </a:lnTo>
                <a:cubicBezTo>
                  <a:pt x="95280" y="47000"/>
                  <a:pt x="94684" y="50066"/>
                  <a:pt x="95786" y="52745"/>
                </a:cubicBezTo>
                <a:cubicBezTo>
                  <a:pt x="96887" y="55424"/>
                  <a:pt x="99506" y="57150"/>
                  <a:pt x="102394" y="57150"/>
                </a:cubicBezTo>
                <a:lnTo>
                  <a:pt x="142905" y="57150"/>
                </a:lnTo>
                <a:close/>
                <a:moveTo>
                  <a:pt x="151656" y="87064"/>
                </a:moveTo>
                <a:cubicBezTo>
                  <a:pt x="152400" y="81855"/>
                  <a:pt x="148769" y="77033"/>
                  <a:pt x="143589" y="76289"/>
                </a:cubicBezTo>
                <a:cubicBezTo>
                  <a:pt x="138410" y="75545"/>
                  <a:pt x="133558" y="79177"/>
                  <a:pt x="132814" y="84356"/>
                </a:cubicBezTo>
                <a:cubicBezTo>
                  <a:pt x="128855" y="112038"/>
                  <a:pt x="105013" y="133320"/>
                  <a:pt x="76230" y="133320"/>
                </a:cubicBezTo>
                <a:cubicBezTo>
                  <a:pt x="63014" y="133320"/>
                  <a:pt x="50869" y="128855"/>
                  <a:pt x="41196" y="121325"/>
                </a:cubicBezTo>
                <a:lnTo>
                  <a:pt x="55066" y="107454"/>
                </a:lnTo>
                <a:cubicBezTo>
                  <a:pt x="57120" y="105400"/>
                  <a:pt x="57716" y="102334"/>
                  <a:pt x="56614" y="99655"/>
                </a:cubicBezTo>
                <a:cubicBezTo>
                  <a:pt x="55513" y="96976"/>
                  <a:pt x="52894" y="95250"/>
                  <a:pt x="50006" y="95250"/>
                </a:cubicBezTo>
                <a:lnTo>
                  <a:pt x="7144" y="95250"/>
                </a:lnTo>
                <a:cubicBezTo>
                  <a:pt x="3185" y="95250"/>
                  <a:pt x="0" y="98435"/>
                  <a:pt x="0" y="102394"/>
                </a:cubicBezTo>
                <a:lnTo>
                  <a:pt x="0" y="145256"/>
                </a:lnTo>
                <a:cubicBezTo>
                  <a:pt x="0" y="148144"/>
                  <a:pt x="1726" y="150763"/>
                  <a:pt x="4405" y="151864"/>
                </a:cubicBezTo>
                <a:cubicBezTo>
                  <a:pt x="7084" y="152966"/>
                  <a:pt x="10150" y="152340"/>
                  <a:pt x="12204" y="150316"/>
                </a:cubicBezTo>
                <a:lnTo>
                  <a:pt x="27622" y="134898"/>
                </a:lnTo>
                <a:cubicBezTo>
                  <a:pt x="40779" y="145822"/>
                  <a:pt x="57745" y="152400"/>
                  <a:pt x="76200" y="152400"/>
                </a:cubicBezTo>
                <a:cubicBezTo>
                  <a:pt x="114598" y="152400"/>
                  <a:pt x="146358" y="124004"/>
                  <a:pt x="151626" y="87064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769620" y="5669280"/>
            <a:ext cx="1457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Integrated Approach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502920" y="5974080"/>
            <a:ext cx="35337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Actions must be implemented simultaneously for maximum effectiveness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4245531" y="5551171"/>
            <a:ext cx="3703320" cy="922020"/>
          </a:xfrm>
          <a:custGeom>
            <a:avLst/>
            <a:gdLst/>
            <a:ahLst/>
            <a:cxnLst/>
            <a:rect l="l" t="t" r="r" b="b"/>
            <a:pathLst>
              <a:path w="3703320" h="922020">
                <a:moveTo>
                  <a:pt x="0" y="0"/>
                </a:moveTo>
                <a:lnTo>
                  <a:pt x="3703320" y="0"/>
                </a:lnTo>
                <a:lnTo>
                  <a:pt x="3703320" y="922020"/>
                </a:lnTo>
                <a:lnTo>
                  <a:pt x="0" y="92202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 w="10160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4363641" y="5707380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95250" y="4763"/>
                </a:moveTo>
                <a:cubicBezTo>
                  <a:pt x="112335" y="4763"/>
                  <a:pt x="126206" y="18634"/>
                  <a:pt x="126206" y="35719"/>
                </a:cubicBezTo>
                <a:cubicBezTo>
                  <a:pt x="126206" y="52804"/>
                  <a:pt x="112335" y="66675"/>
                  <a:pt x="95250" y="66675"/>
                </a:cubicBezTo>
                <a:cubicBezTo>
                  <a:pt x="78165" y="66675"/>
                  <a:pt x="64294" y="52804"/>
                  <a:pt x="64294" y="35719"/>
                </a:cubicBezTo>
                <a:cubicBezTo>
                  <a:pt x="64294" y="18634"/>
                  <a:pt x="78165" y="4763"/>
                  <a:pt x="95250" y="4763"/>
                </a:cubicBezTo>
                <a:close/>
                <a:moveTo>
                  <a:pt x="28575" y="26194"/>
                </a:moveTo>
                <a:cubicBezTo>
                  <a:pt x="40403" y="26194"/>
                  <a:pt x="50006" y="35797"/>
                  <a:pt x="50006" y="47625"/>
                </a:cubicBezTo>
                <a:cubicBezTo>
                  <a:pt x="50006" y="59453"/>
                  <a:pt x="40403" y="69056"/>
                  <a:pt x="28575" y="69056"/>
                </a:cubicBezTo>
                <a:cubicBezTo>
                  <a:pt x="16747" y="69056"/>
                  <a:pt x="7144" y="59453"/>
                  <a:pt x="7144" y="47625"/>
                </a:cubicBezTo>
                <a:cubicBezTo>
                  <a:pt x="7144" y="35797"/>
                  <a:pt x="16747" y="26194"/>
                  <a:pt x="28575" y="26194"/>
                </a:cubicBezTo>
                <a:close/>
                <a:moveTo>
                  <a:pt x="0" y="123825"/>
                </a:moveTo>
                <a:cubicBezTo>
                  <a:pt x="0" y="102781"/>
                  <a:pt x="17056" y="85725"/>
                  <a:pt x="38100" y="85725"/>
                </a:cubicBezTo>
                <a:cubicBezTo>
                  <a:pt x="41910" y="85725"/>
                  <a:pt x="45601" y="86291"/>
                  <a:pt x="49084" y="87332"/>
                </a:cubicBezTo>
                <a:cubicBezTo>
                  <a:pt x="39291" y="98286"/>
                  <a:pt x="33338" y="112752"/>
                  <a:pt x="33338" y="128588"/>
                </a:cubicBezTo>
                <a:lnTo>
                  <a:pt x="33338" y="133350"/>
                </a:lnTo>
                <a:cubicBezTo>
                  <a:pt x="33338" y="136743"/>
                  <a:pt x="34052" y="139958"/>
                  <a:pt x="35332" y="142875"/>
                </a:cubicBezTo>
                <a:lnTo>
                  <a:pt x="9525" y="142875"/>
                </a:lnTo>
                <a:cubicBezTo>
                  <a:pt x="4256" y="142875"/>
                  <a:pt x="0" y="138619"/>
                  <a:pt x="0" y="133350"/>
                </a:cubicBezTo>
                <a:lnTo>
                  <a:pt x="0" y="123825"/>
                </a:lnTo>
                <a:close/>
                <a:moveTo>
                  <a:pt x="155168" y="142875"/>
                </a:moveTo>
                <a:cubicBezTo>
                  <a:pt x="156448" y="139958"/>
                  <a:pt x="157163" y="136743"/>
                  <a:pt x="157163" y="133350"/>
                </a:cubicBezTo>
                <a:lnTo>
                  <a:pt x="157163" y="128588"/>
                </a:lnTo>
                <a:cubicBezTo>
                  <a:pt x="157163" y="112752"/>
                  <a:pt x="151209" y="98286"/>
                  <a:pt x="141416" y="87332"/>
                </a:cubicBezTo>
                <a:cubicBezTo>
                  <a:pt x="144899" y="86291"/>
                  <a:pt x="148590" y="85725"/>
                  <a:pt x="152400" y="85725"/>
                </a:cubicBezTo>
                <a:cubicBezTo>
                  <a:pt x="173444" y="85725"/>
                  <a:pt x="190500" y="102781"/>
                  <a:pt x="190500" y="123825"/>
                </a:cubicBezTo>
                <a:lnTo>
                  <a:pt x="190500" y="133350"/>
                </a:lnTo>
                <a:cubicBezTo>
                  <a:pt x="190500" y="138619"/>
                  <a:pt x="186244" y="142875"/>
                  <a:pt x="180975" y="142875"/>
                </a:cubicBezTo>
                <a:lnTo>
                  <a:pt x="155168" y="142875"/>
                </a:lnTo>
                <a:close/>
                <a:moveTo>
                  <a:pt x="140494" y="47625"/>
                </a:moveTo>
                <a:cubicBezTo>
                  <a:pt x="140494" y="35797"/>
                  <a:pt x="150097" y="26194"/>
                  <a:pt x="161925" y="26194"/>
                </a:cubicBezTo>
                <a:cubicBezTo>
                  <a:pt x="173753" y="26194"/>
                  <a:pt x="183356" y="35797"/>
                  <a:pt x="183356" y="47625"/>
                </a:cubicBezTo>
                <a:cubicBezTo>
                  <a:pt x="183356" y="59453"/>
                  <a:pt x="173753" y="69056"/>
                  <a:pt x="161925" y="69056"/>
                </a:cubicBezTo>
                <a:cubicBezTo>
                  <a:pt x="150097" y="69056"/>
                  <a:pt x="140494" y="59453"/>
                  <a:pt x="140494" y="47625"/>
                </a:cubicBezTo>
                <a:close/>
                <a:moveTo>
                  <a:pt x="47625" y="128588"/>
                </a:moveTo>
                <a:cubicBezTo>
                  <a:pt x="47625" y="102275"/>
                  <a:pt x="68937" y="80962"/>
                  <a:pt x="95250" y="80962"/>
                </a:cubicBezTo>
                <a:cubicBezTo>
                  <a:pt x="121563" y="80962"/>
                  <a:pt x="142875" y="102275"/>
                  <a:pt x="142875" y="128588"/>
                </a:cubicBezTo>
                <a:lnTo>
                  <a:pt x="142875" y="133350"/>
                </a:lnTo>
                <a:cubicBezTo>
                  <a:pt x="142875" y="138619"/>
                  <a:pt x="138619" y="142875"/>
                  <a:pt x="133350" y="142875"/>
                </a:cubicBezTo>
                <a:lnTo>
                  <a:pt x="57150" y="142875"/>
                </a:lnTo>
                <a:cubicBezTo>
                  <a:pt x="51881" y="142875"/>
                  <a:pt x="47625" y="138619"/>
                  <a:pt x="47625" y="133350"/>
                </a:cubicBezTo>
                <a:lnTo>
                  <a:pt x="47625" y="128588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4630341" y="5669280"/>
            <a:ext cx="1238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Cross-Functional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4363641" y="5974080"/>
            <a:ext cx="35337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Requires coordination across procurement, operations, finance, and sales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8106371" y="5551171"/>
            <a:ext cx="3703320" cy="922020"/>
          </a:xfrm>
          <a:custGeom>
            <a:avLst/>
            <a:gdLst/>
            <a:ahLst/>
            <a:cxnLst/>
            <a:rect l="l" t="t" r="r" b="b"/>
            <a:pathLst>
              <a:path w="3703320" h="922020">
                <a:moveTo>
                  <a:pt x="0" y="0"/>
                </a:moveTo>
                <a:lnTo>
                  <a:pt x="3703320" y="0"/>
                </a:lnTo>
                <a:lnTo>
                  <a:pt x="3703320" y="922020"/>
                </a:lnTo>
                <a:lnTo>
                  <a:pt x="0" y="922020"/>
                </a:lnTo>
                <a:lnTo>
                  <a:pt x="0" y="0"/>
                </a:lnTo>
                <a:close/>
              </a:path>
            </a:pathLst>
          </a:custGeom>
          <a:solidFill>
            <a:srgbClr val="8D99AE">
              <a:alpha val="10196"/>
            </a:srgbClr>
          </a:solidFill>
          <a:ln w="1016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Shape 54"/>
          <p:cNvSpPr/>
          <p:nvPr/>
        </p:nvSpPr>
        <p:spPr>
          <a:xfrm>
            <a:off x="8243531" y="570738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9050" y="19050"/>
                </a:moveTo>
                <a:cubicBezTo>
                  <a:pt x="19050" y="13781"/>
                  <a:pt x="14794" y="9525"/>
                  <a:pt x="9525" y="9525"/>
                </a:cubicBezTo>
                <a:cubicBezTo>
                  <a:pt x="4256" y="9525"/>
                  <a:pt x="0" y="13781"/>
                  <a:pt x="0" y="19050"/>
                </a:cubicBezTo>
                <a:lnTo>
                  <a:pt x="0" y="119062"/>
                </a:lnTo>
                <a:cubicBezTo>
                  <a:pt x="0" y="132219"/>
                  <a:pt x="10656" y="142875"/>
                  <a:pt x="23813" y="142875"/>
                </a:cubicBezTo>
                <a:lnTo>
                  <a:pt x="142875" y="142875"/>
                </a:lnTo>
                <a:cubicBezTo>
                  <a:pt x="148144" y="142875"/>
                  <a:pt x="152400" y="138619"/>
                  <a:pt x="152400" y="133350"/>
                </a:cubicBezTo>
                <a:cubicBezTo>
                  <a:pt x="152400" y="128081"/>
                  <a:pt x="148144" y="123825"/>
                  <a:pt x="142875" y="123825"/>
                </a:cubicBezTo>
                <a:lnTo>
                  <a:pt x="23813" y="123825"/>
                </a:lnTo>
                <a:cubicBezTo>
                  <a:pt x="21193" y="123825"/>
                  <a:pt x="19050" y="121682"/>
                  <a:pt x="19050" y="119062"/>
                </a:cubicBezTo>
                <a:lnTo>
                  <a:pt x="19050" y="19050"/>
                </a:lnTo>
                <a:close/>
                <a:moveTo>
                  <a:pt x="140077" y="44827"/>
                </a:moveTo>
                <a:cubicBezTo>
                  <a:pt x="143798" y="41106"/>
                  <a:pt x="143798" y="35064"/>
                  <a:pt x="140077" y="31343"/>
                </a:cubicBezTo>
                <a:cubicBezTo>
                  <a:pt x="136356" y="27622"/>
                  <a:pt x="130314" y="27622"/>
                  <a:pt x="126593" y="31343"/>
                </a:cubicBezTo>
                <a:lnTo>
                  <a:pt x="95250" y="62716"/>
                </a:lnTo>
                <a:lnTo>
                  <a:pt x="78165" y="45660"/>
                </a:lnTo>
                <a:cubicBezTo>
                  <a:pt x="74444" y="41940"/>
                  <a:pt x="68401" y="41940"/>
                  <a:pt x="64681" y="45660"/>
                </a:cubicBezTo>
                <a:lnTo>
                  <a:pt x="36106" y="74235"/>
                </a:lnTo>
                <a:cubicBezTo>
                  <a:pt x="32385" y="77956"/>
                  <a:pt x="32385" y="83999"/>
                  <a:pt x="36106" y="87719"/>
                </a:cubicBezTo>
                <a:cubicBezTo>
                  <a:pt x="39826" y="91440"/>
                  <a:pt x="45869" y="91440"/>
                  <a:pt x="49590" y="87719"/>
                </a:cubicBezTo>
                <a:lnTo>
                  <a:pt x="71438" y="65871"/>
                </a:lnTo>
                <a:lnTo>
                  <a:pt x="88523" y="82957"/>
                </a:lnTo>
                <a:cubicBezTo>
                  <a:pt x="92244" y="86678"/>
                  <a:pt x="98286" y="86678"/>
                  <a:pt x="102007" y="82957"/>
                </a:cubicBezTo>
                <a:lnTo>
                  <a:pt x="140107" y="44857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" name="Text 55"/>
          <p:cNvSpPr/>
          <p:nvPr/>
        </p:nvSpPr>
        <p:spPr>
          <a:xfrm>
            <a:off x="8491181" y="5669280"/>
            <a:ext cx="14192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Continuous Process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8224481" y="5974080"/>
            <a:ext cx="35337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Ongoing monitoring and adjustment required throughout 2026-2028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datacenterresources.com/0a3ae74bf73b6e0b4cbdd717fc4a89bb8f9eb468.jpg"/>
          <p:cNvPicPr>
            <a:picLocks noChangeAspect="1"/>
          </p:cNvPicPr>
          <p:nvPr/>
        </p:nvPicPr>
        <p:blipFill>
          <a:blip r:embed="rId3">
            <a:alphaModFix amt="10000"/>
          </a:blip>
          <a:srcRect l="5552" r="5552"/>
          <a:stretch/>
        </p:blipFill>
        <p:spPr>
          <a:xfrm>
            <a:off x="0" y="0"/>
            <a:ext cx="12192000" cy="6857485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7485"/>
          </a:xfrm>
          <a:custGeom>
            <a:avLst/>
            <a:gdLst/>
            <a:ahLst/>
            <a:cxnLst/>
            <a:rect l="l" t="t" r="r" b="b"/>
            <a:pathLst>
              <a:path w="12192000" h="6857485">
                <a:moveTo>
                  <a:pt x="0" y="0"/>
                </a:moveTo>
                <a:lnTo>
                  <a:pt x="12192000" y="0"/>
                </a:lnTo>
                <a:lnTo>
                  <a:pt x="12192000" y="6857485"/>
                </a:lnTo>
                <a:lnTo>
                  <a:pt x="0" y="685748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4">
                  <a:alpha val="95000"/>
                </a:srgbClr>
              </a:gs>
              <a:gs pos="50000">
                <a:srgbClr val="1A1D24">
                  <a:alpha val="90000"/>
                </a:srgbClr>
              </a:gs>
              <a:gs pos="100000">
                <a:srgbClr val="3A5F7A">
                  <a:alpha val="2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329291" y="329291"/>
            <a:ext cx="329291" cy="329291"/>
          </a:xfrm>
          <a:custGeom>
            <a:avLst/>
            <a:gdLst/>
            <a:ahLst/>
            <a:cxnLst/>
            <a:rect l="l" t="t" r="r" b="b"/>
            <a:pathLst>
              <a:path w="329291" h="329291">
                <a:moveTo>
                  <a:pt x="0" y="0"/>
                </a:moveTo>
                <a:lnTo>
                  <a:pt x="329291" y="0"/>
                </a:lnTo>
                <a:lnTo>
                  <a:pt x="329291" y="329291"/>
                </a:lnTo>
                <a:lnTo>
                  <a:pt x="0" y="329291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416965" y="378685"/>
            <a:ext cx="230504" cy="230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7" b="1" dirty="0">
                <a:solidFill>
                  <a:srgbClr val="1A1D2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757369" y="411614"/>
            <a:ext cx="1399487" cy="1646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07" kern="0" spc="227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Critical Action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29291" y="724440"/>
            <a:ext cx="11730993" cy="3951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111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Extend Order Horizon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29291" y="1251306"/>
            <a:ext cx="790298" cy="32929"/>
          </a:xfrm>
          <a:custGeom>
            <a:avLst/>
            <a:gdLst/>
            <a:ahLst/>
            <a:cxnLst/>
            <a:rect l="l" t="t" r="r" b="b"/>
            <a:pathLst>
              <a:path w="790298" h="32929">
                <a:moveTo>
                  <a:pt x="0" y="0"/>
                </a:moveTo>
                <a:lnTo>
                  <a:pt x="790298" y="0"/>
                </a:lnTo>
                <a:lnTo>
                  <a:pt x="790298" y="32929"/>
                </a:lnTo>
                <a:lnTo>
                  <a:pt x="0" y="32929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345756" y="1448880"/>
            <a:ext cx="6215368" cy="1457113"/>
          </a:xfrm>
          <a:custGeom>
            <a:avLst/>
            <a:gdLst/>
            <a:ahLst/>
            <a:cxnLst/>
            <a:rect l="l" t="t" r="r" b="b"/>
            <a:pathLst>
              <a:path w="6215368" h="1457113">
                <a:moveTo>
                  <a:pt x="0" y="0"/>
                </a:moveTo>
                <a:lnTo>
                  <a:pt x="6215368" y="0"/>
                </a:lnTo>
                <a:lnTo>
                  <a:pt x="6215368" y="1457113"/>
                </a:lnTo>
                <a:lnTo>
                  <a:pt x="0" y="1457113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345756" y="1448880"/>
            <a:ext cx="32929" cy="1457113"/>
          </a:xfrm>
          <a:custGeom>
            <a:avLst/>
            <a:gdLst/>
            <a:ahLst/>
            <a:cxnLst/>
            <a:rect l="l" t="t" r="r" b="b"/>
            <a:pathLst>
              <a:path w="32929" h="1457113">
                <a:moveTo>
                  <a:pt x="0" y="0"/>
                </a:moveTo>
                <a:lnTo>
                  <a:pt x="32929" y="0"/>
                </a:lnTo>
                <a:lnTo>
                  <a:pt x="32929" y="1457113"/>
                </a:lnTo>
                <a:lnTo>
                  <a:pt x="0" y="1457113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551562" y="1646355"/>
            <a:ext cx="197575" cy="197575"/>
          </a:xfrm>
          <a:custGeom>
            <a:avLst/>
            <a:gdLst/>
            <a:ahLst/>
            <a:cxnLst/>
            <a:rect l="l" t="t" r="r" b="b"/>
            <a:pathLst>
              <a:path w="197575" h="197575">
                <a:moveTo>
                  <a:pt x="98787" y="0"/>
                </a:moveTo>
                <a:cubicBezTo>
                  <a:pt x="104460" y="0"/>
                  <a:pt x="109669" y="3126"/>
                  <a:pt x="112371" y="8104"/>
                </a:cubicBezTo>
                <a:lnTo>
                  <a:pt x="195722" y="162459"/>
                </a:lnTo>
                <a:cubicBezTo>
                  <a:pt x="198308" y="167244"/>
                  <a:pt x="198192" y="173032"/>
                  <a:pt x="195414" y="177701"/>
                </a:cubicBezTo>
                <a:cubicBezTo>
                  <a:pt x="192635" y="182371"/>
                  <a:pt x="187580" y="185226"/>
                  <a:pt x="182139" y="185226"/>
                </a:cubicBezTo>
                <a:lnTo>
                  <a:pt x="15436" y="185226"/>
                </a:lnTo>
                <a:cubicBezTo>
                  <a:pt x="9994" y="185226"/>
                  <a:pt x="4978" y="182371"/>
                  <a:pt x="2161" y="177701"/>
                </a:cubicBezTo>
                <a:cubicBezTo>
                  <a:pt x="-656" y="173032"/>
                  <a:pt x="-733" y="167244"/>
                  <a:pt x="1852" y="162459"/>
                </a:cubicBezTo>
                <a:lnTo>
                  <a:pt x="85204" y="8104"/>
                </a:lnTo>
                <a:cubicBezTo>
                  <a:pt x="87905" y="3126"/>
                  <a:pt x="93115" y="0"/>
                  <a:pt x="98787" y="0"/>
                </a:cubicBezTo>
                <a:close/>
                <a:moveTo>
                  <a:pt x="98787" y="64829"/>
                </a:moveTo>
                <a:cubicBezTo>
                  <a:pt x="93655" y="64829"/>
                  <a:pt x="89526" y="68958"/>
                  <a:pt x="89526" y="74090"/>
                </a:cubicBezTo>
                <a:lnTo>
                  <a:pt x="89526" y="117310"/>
                </a:lnTo>
                <a:cubicBezTo>
                  <a:pt x="89526" y="122442"/>
                  <a:pt x="93655" y="126571"/>
                  <a:pt x="98787" y="126571"/>
                </a:cubicBezTo>
                <a:cubicBezTo>
                  <a:pt x="103920" y="126571"/>
                  <a:pt x="108049" y="122442"/>
                  <a:pt x="108049" y="117310"/>
                </a:cubicBezTo>
                <a:lnTo>
                  <a:pt x="108049" y="74090"/>
                </a:lnTo>
                <a:cubicBezTo>
                  <a:pt x="108049" y="68958"/>
                  <a:pt x="103920" y="64829"/>
                  <a:pt x="98787" y="64829"/>
                </a:cubicBezTo>
                <a:close/>
                <a:moveTo>
                  <a:pt x="109091" y="148181"/>
                </a:moveTo>
                <a:cubicBezTo>
                  <a:pt x="109325" y="144357"/>
                  <a:pt x="107418" y="140718"/>
                  <a:pt x="104139" y="138735"/>
                </a:cubicBezTo>
                <a:cubicBezTo>
                  <a:pt x="100861" y="136752"/>
                  <a:pt x="96753" y="136752"/>
                  <a:pt x="93474" y="138735"/>
                </a:cubicBezTo>
                <a:cubicBezTo>
                  <a:pt x="90196" y="140718"/>
                  <a:pt x="88288" y="144357"/>
                  <a:pt x="88523" y="148181"/>
                </a:cubicBezTo>
                <a:cubicBezTo>
                  <a:pt x="88288" y="152005"/>
                  <a:pt x="90196" y="155644"/>
                  <a:pt x="93474" y="157627"/>
                </a:cubicBezTo>
                <a:cubicBezTo>
                  <a:pt x="96753" y="159610"/>
                  <a:pt x="100861" y="159610"/>
                  <a:pt x="104139" y="157627"/>
                </a:cubicBezTo>
                <a:cubicBezTo>
                  <a:pt x="107418" y="155644"/>
                  <a:pt x="109325" y="152005"/>
                  <a:pt x="109091" y="148181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72621" y="1613526"/>
            <a:ext cx="1695849" cy="2634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56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Immediate Priority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526866" y="2008575"/>
            <a:ext cx="2859892" cy="1646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7" b="1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Extend order horizon beyond 15-18 months.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26866" y="2315227"/>
            <a:ext cx="5935471" cy="4280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3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Traditional 6-12 month planning cycles are no longer sufficient in the current constrained environment. Organizations must immediately shift to extended visibility models to secure material availability.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332584" y="3042960"/>
            <a:ext cx="3044295" cy="2426875"/>
          </a:xfrm>
          <a:custGeom>
            <a:avLst/>
            <a:gdLst/>
            <a:ahLst/>
            <a:cxnLst/>
            <a:rect l="l" t="t" r="r" b="b"/>
            <a:pathLst>
              <a:path w="3044295" h="2426875">
                <a:moveTo>
                  <a:pt x="0" y="0"/>
                </a:moveTo>
                <a:lnTo>
                  <a:pt x="3044295" y="0"/>
                </a:lnTo>
                <a:lnTo>
                  <a:pt x="3044295" y="2426875"/>
                </a:lnTo>
                <a:lnTo>
                  <a:pt x="0" y="24268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 w="10160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498464" y="3210897"/>
            <a:ext cx="144065" cy="164646"/>
          </a:xfrm>
          <a:custGeom>
            <a:avLst/>
            <a:gdLst/>
            <a:ahLst/>
            <a:cxnLst/>
            <a:rect l="l" t="t" r="r" b="b"/>
            <a:pathLst>
              <a:path w="144065" h="164646">
                <a:moveTo>
                  <a:pt x="41161" y="0"/>
                </a:moveTo>
                <a:cubicBezTo>
                  <a:pt x="46853" y="0"/>
                  <a:pt x="51452" y="4598"/>
                  <a:pt x="51452" y="10290"/>
                </a:cubicBezTo>
                <a:lnTo>
                  <a:pt x="51452" y="20581"/>
                </a:lnTo>
                <a:lnTo>
                  <a:pt x="92613" y="20581"/>
                </a:lnTo>
                <a:lnTo>
                  <a:pt x="92613" y="10290"/>
                </a:lnTo>
                <a:cubicBezTo>
                  <a:pt x="92613" y="4598"/>
                  <a:pt x="97212" y="0"/>
                  <a:pt x="102903" y="0"/>
                </a:cubicBezTo>
                <a:cubicBezTo>
                  <a:pt x="108595" y="0"/>
                  <a:pt x="113194" y="4598"/>
                  <a:pt x="113194" y="10290"/>
                </a:cubicBezTo>
                <a:lnTo>
                  <a:pt x="113194" y="20581"/>
                </a:lnTo>
                <a:lnTo>
                  <a:pt x="123484" y="20581"/>
                </a:lnTo>
                <a:cubicBezTo>
                  <a:pt x="134836" y="20581"/>
                  <a:pt x="144065" y="29810"/>
                  <a:pt x="144065" y="41161"/>
                </a:cubicBezTo>
                <a:lnTo>
                  <a:pt x="144065" y="133774"/>
                </a:lnTo>
                <a:cubicBezTo>
                  <a:pt x="144065" y="145126"/>
                  <a:pt x="134836" y="154355"/>
                  <a:pt x="123484" y="154355"/>
                </a:cubicBezTo>
                <a:lnTo>
                  <a:pt x="20581" y="154355"/>
                </a:lnTo>
                <a:cubicBezTo>
                  <a:pt x="9229" y="154355"/>
                  <a:pt x="0" y="145126"/>
                  <a:pt x="0" y="133774"/>
                </a:cubicBezTo>
                <a:lnTo>
                  <a:pt x="0" y="41161"/>
                </a:lnTo>
                <a:cubicBezTo>
                  <a:pt x="0" y="29810"/>
                  <a:pt x="9229" y="20581"/>
                  <a:pt x="20581" y="20581"/>
                </a:cubicBezTo>
                <a:lnTo>
                  <a:pt x="30871" y="20581"/>
                </a:lnTo>
                <a:lnTo>
                  <a:pt x="30871" y="10290"/>
                </a:lnTo>
                <a:cubicBezTo>
                  <a:pt x="30871" y="4598"/>
                  <a:pt x="35470" y="0"/>
                  <a:pt x="41161" y="0"/>
                </a:cubicBezTo>
                <a:close/>
                <a:moveTo>
                  <a:pt x="99173" y="73544"/>
                </a:moveTo>
                <a:cubicBezTo>
                  <a:pt x="101424" y="69942"/>
                  <a:pt x="100331" y="65183"/>
                  <a:pt x="96729" y="62900"/>
                </a:cubicBezTo>
                <a:cubicBezTo>
                  <a:pt x="93128" y="60617"/>
                  <a:pt x="88368" y="61742"/>
                  <a:pt x="86085" y="65344"/>
                </a:cubicBezTo>
                <a:lnTo>
                  <a:pt x="66341" y="96954"/>
                </a:lnTo>
                <a:lnTo>
                  <a:pt x="57658" y="85378"/>
                </a:lnTo>
                <a:cubicBezTo>
                  <a:pt x="55085" y="81969"/>
                  <a:pt x="50262" y="81262"/>
                  <a:pt x="46853" y="83834"/>
                </a:cubicBezTo>
                <a:cubicBezTo>
                  <a:pt x="43445" y="86407"/>
                  <a:pt x="42737" y="91230"/>
                  <a:pt x="45310" y="94639"/>
                </a:cubicBezTo>
                <a:lnTo>
                  <a:pt x="60745" y="115220"/>
                </a:lnTo>
                <a:cubicBezTo>
                  <a:pt x="62257" y="117246"/>
                  <a:pt x="64701" y="118403"/>
                  <a:pt x="67241" y="118307"/>
                </a:cubicBezTo>
                <a:cubicBezTo>
                  <a:pt x="69781" y="118210"/>
                  <a:pt x="72097" y="116860"/>
                  <a:pt x="73447" y="114673"/>
                </a:cubicBezTo>
                <a:lnTo>
                  <a:pt x="99173" y="73512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739258" y="3177968"/>
            <a:ext cx="1769939" cy="230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7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Long-Term Commitments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467593" y="3507259"/>
            <a:ext cx="2840135" cy="8561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37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Plan for long-term demand commitments</a:t>
            </a:r>
            <a:r>
              <a:rPr lang="en-US" sz="103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with suppliers. Multi-year agreements provide capacity reservation and priority allocation in constrained markets.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3515490" y="3042960"/>
            <a:ext cx="3044295" cy="2426875"/>
          </a:xfrm>
          <a:custGeom>
            <a:avLst/>
            <a:gdLst/>
            <a:ahLst/>
            <a:cxnLst/>
            <a:rect l="l" t="t" r="r" b="b"/>
            <a:pathLst>
              <a:path w="3044295" h="2426875">
                <a:moveTo>
                  <a:pt x="0" y="0"/>
                </a:moveTo>
                <a:lnTo>
                  <a:pt x="3044295" y="0"/>
                </a:lnTo>
                <a:lnTo>
                  <a:pt x="3044295" y="2426875"/>
                </a:lnTo>
                <a:lnTo>
                  <a:pt x="0" y="24268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 w="10160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3660790" y="3210897"/>
            <a:ext cx="185226" cy="164646"/>
          </a:xfrm>
          <a:custGeom>
            <a:avLst/>
            <a:gdLst/>
            <a:ahLst/>
            <a:cxnLst/>
            <a:rect l="l" t="t" r="r" b="b"/>
            <a:pathLst>
              <a:path w="185226" h="164646">
                <a:moveTo>
                  <a:pt x="92613" y="10290"/>
                </a:moveTo>
                <a:cubicBezTo>
                  <a:pt x="66630" y="10290"/>
                  <a:pt x="45824" y="22124"/>
                  <a:pt x="30678" y="36209"/>
                </a:cubicBezTo>
                <a:cubicBezTo>
                  <a:pt x="15628" y="50198"/>
                  <a:pt x="5563" y="66887"/>
                  <a:pt x="772" y="78367"/>
                </a:cubicBezTo>
                <a:cubicBezTo>
                  <a:pt x="-289" y="80908"/>
                  <a:pt x="-289" y="83738"/>
                  <a:pt x="772" y="86278"/>
                </a:cubicBezTo>
                <a:cubicBezTo>
                  <a:pt x="5563" y="97758"/>
                  <a:pt x="15628" y="114480"/>
                  <a:pt x="30678" y="128436"/>
                </a:cubicBezTo>
                <a:cubicBezTo>
                  <a:pt x="45824" y="142489"/>
                  <a:pt x="66630" y="154355"/>
                  <a:pt x="92613" y="154355"/>
                </a:cubicBezTo>
                <a:cubicBezTo>
                  <a:pt x="118596" y="154355"/>
                  <a:pt x="139402" y="142521"/>
                  <a:pt x="154548" y="128436"/>
                </a:cubicBezTo>
                <a:cubicBezTo>
                  <a:pt x="169598" y="114448"/>
                  <a:pt x="179663" y="97758"/>
                  <a:pt x="184454" y="86278"/>
                </a:cubicBezTo>
                <a:cubicBezTo>
                  <a:pt x="185516" y="83738"/>
                  <a:pt x="185516" y="80908"/>
                  <a:pt x="184454" y="78367"/>
                </a:cubicBezTo>
                <a:cubicBezTo>
                  <a:pt x="179663" y="66887"/>
                  <a:pt x="169598" y="50165"/>
                  <a:pt x="154548" y="36209"/>
                </a:cubicBezTo>
                <a:cubicBezTo>
                  <a:pt x="139402" y="22156"/>
                  <a:pt x="118596" y="10290"/>
                  <a:pt x="92613" y="10290"/>
                </a:cubicBezTo>
                <a:close/>
                <a:moveTo>
                  <a:pt x="46307" y="82323"/>
                </a:moveTo>
                <a:cubicBezTo>
                  <a:pt x="46307" y="56765"/>
                  <a:pt x="67056" y="36016"/>
                  <a:pt x="92613" y="36016"/>
                </a:cubicBezTo>
                <a:cubicBezTo>
                  <a:pt x="118170" y="36016"/>
                  <a:pt x="138920" y="56765"/>
                  <a:pt x="138920" y="82323"/>
                </a:cubicBezTo>
                <a:cubicBezTo>
                  <a:pt x="138920" y="107880"/>
                  <a:pt x="118170" y="128629"/>
                  <a:pt x="92613" y="128629"/>
                </a:cubicBezTo>
                <a:cubicBezTo>
                  <a:pt x="67056" y="128629"/>
                  <a:pt x="46307" y="107880"/>
                  <a:pt x="46307" y="82323"/>
                </a:cubicBezTo>
                <a:close/>
                <a:moveTo>
                  <a:pt x="92613" y="61742"/>
                </a:moveTo>
                <a:cubicBezTo>
                  <a:pt x="92613" y="73094"/>
                  <a:pt x="83384" y="82323"/>
                  <a:pt x="72032" y="82323"/>
                </a:cubicBezTo>
                <a:cubicBezTo>
                  <a:pt x="68334" y="82323"/>
                  <a:pt x="64861" y="81358"/>
                  <a:pt x="61839" y="79622"/>
                </a:cubicBezTo>
                <a:cubicBezTo>
                  <a:pt x="61517" y="83127"/>
                  <a:pt x="61806" y="86728"/>
                  <a:pt x="62771" y="90298"/>
                </a:cubicBezTo>
                <a:cubicBezTo>
                  <a:pt x="67177" y="106762"/>
                  <a:pt x="84124" y="116538"/>
                  <a:pt x="100588" y="112133"/>
                </a:cubicBezTo>
                <a:cubicBezTo>
                  <a:pt x="117053" y="107727"/>
                  <a:pt x="126828" y="90780"/>
                  <a:pt x="122423" y="74316"/>
                </a:cubicBezTo>
                <a:cubicBezTo>
                  <a:pt x="118500" y="59620"/>
                  <a:pt x="104576" y="50262"/>
                  <a:pt x="89912" y="51548"/>
                </a:cubicBezTo>
                <a:cubicBezTo>
                  <a:pt x="91616" y="54539"/>
                  <a:pt x="92613" y="58012"/>
                  <a:pt x="92613" y="61742"/>
                </a:cubicBez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3922165" y="3177968"/>
            <a:ext cx="987873" cy="230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7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Early Visibility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3650500" y="3507259"/>
            <a:ext cx="2840135" cy="8561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37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Improve material availability through early visibility.</a:t>
            </a:r>
            <a:r>
              <a:rPr lang="en-US" sz="103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Advance demand signals enable suppliers to optimize production planning and capacity allocation.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332584" y="5611121"/>
            <a:ext cx="6230186" cy="1241427"/>
          </a:xfrm>
          <a:custGeom>
            <a:avLst/>
            <a:gdLst/>
            <a:ahLst/>
            <a:cxnLst/>
            <a:rect l="l" t="t" r="r" b="b"/>
            <a:pathLst>
              <a:path w="6230186" h="1241427">
                <a:moveTo>
                  <a:pt x="0" y="0"/>
                </a:moveTo>
                <a:lnTo>
                  <a:pt x="6230186" y="0"/>
                </a:lnTo>
                <a:lnTo>
                  <a:pt x="6230186" y="1241427"/>
                </a:lnTo>
                <a:lnTo>
                  <a:pt x="0" y="1241427"/>
                </a:lnTo>
                <a:lnTo>
                  <a:pt x="0" y="0"/>
                </a:lnTo>
                <a:close/>
              </a:path>
            </a:pathLst>
          </a:custGeom>
          <a:solidFill>
            <a:srgbClr val="8D99AE">
              <a:alpha val="14902"/>
            </a:srgbClr>
          </a:solidFill>
          <a:ln w="1016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488174" y="5779057"/>
            <a:ext cx="164646" cy="164646"/>
          </a:xfrm>
          <a:custGeom>
            <a:avLst/>
            <a:gdLst/>
            <a:ahLst/>
            <a:cxnLst/>
            <a:rect l="l" t="t" r="r" b="b"/>
            <a:pathLst>
              <a:path w="164646" h="164646">
                <a:moveTo>
                  <a:pt x="82323" y="0"/>
                </a:moveTo>
                <a:cubicBezTo>
                  <a:pt x="83802" y="0"/>
                  <a:pt x="85281" y="322"/>
                  <a:pt x="86632" y="933"/>
                </a:cubicBezTo>
                <a:lnTo>
                  <a:pt x="147216" y="26626"/>
                </a:lnTo>
                <a:cubicBezTo>
                  <a:pt x="154291" y="29617"/>
                  <a:pt x="159565" y="36595"/>
                  <a:pt x="159532" y="45020"/>
                </a:cubicBezTo>
                <a:cubicBezTo>
                  <a:pt x="159372" y="76920"/>
                  <a:pt x="146252" y="135286"/>
                  <a:pt x="90844" y="161816"/>
                </a:cubicBezTo>
                <a:cubicBezTo>
                  <a:pt x="85474" y="164388"/>
                  <a:pt x="79236" y="164388"/>
                  <a:pt x="73865" y="161816"/>
                </a:cubicBezTo>
                <a:cubicBezTo>
                  <a:pt x="18426" y="135286"/>
                  <a:pt x="5338" y="76920"/>
                  <a:pt x="5177" y="45020"/>
                </a:cubicBezTo>
                <a:cubicBezTo>
                  <a:pt x="5145" y="36595"/>
                  <a:pt x="10419" y="29617"/>
                  <a:pt x="17494" y="26626"/>
                </a:cubicBezTo>
                <a:lnTo>
                  <a:pt x="78046" y="933"/>
                </a:lnTo>
                <a:cubicBezTo>
                  <a:pt x="79396" y="322"/>
                  <a:pt x="80844" y="0"/>
                  <a:pt x="82323" y="0"/>
                </a:cubicBezTo>
                <a:close/>
                <a:moveTo>
                  <a:pt x="82323" y="21481"/>
                </a:moveTo>
                <a:lnTo>
                  <a:pt x="82323" y="143068"/>
                </a:lnTo>
                <a:cubicBezTo>
                  <a:pt x="126700" y="121587"/>
                  <a:pt x="138630" y="73994"/>
                  <a:pt x="138920" y="45503"/>
                </a:cubicBezTo>
                <a:lnTo>
                  <a:pt x="82323" y="21513"/>
                </a:lnTo>
                <a:lnTo>
                  <a:pt x="82323" y="21513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739258" y="5746128"/>
            <a:ext cx="1045499" cy="230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7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Risk Reduction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467593" y="6075419"/>
            <a:ext cx="6026026" cy="6421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37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Reduce disruption risks through forward planning.</a:t>
            </a:r>
            <a:r>
              <a:rPr lang="en-US" sz="103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Extended horizons provide buffer time to identify alternative sources, qualify new suppliers, and implement mitigation strategies before constraints impact operations.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6764358" y="1452173"/>
            <a:ext cx="5094132" cy="2015261"/>
          </a:xfrm>
          <a:custGeom>
            <a:avLst/>
            <a:gdLst/>
            <a:ahLst/>
            <a:cxnLst/>
            <a:rect l="l" t="t" r="r" b="b"/>
            <a:pathLst>
              <a:path w="5094132" h="2015261">
                <a:moveTo>
                  <a:pt x="0" y="0"/>
                </a:moveTo>
                <a:lnTo>
                  <a:pt x="5094132" y="0"/>
                </a:lnTo>
                <a:lnTo>
                  <a:pt x="5094132" y="2015261"/>
                </a:lnTo>
                <a:lnTo>
                  <a:pt x="0" y="2015261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10196"/>
            </a:srgbClr>
          </a:solidFill>
          <a:ln w="10160">
            <a:solidFill>
              <a:srgbClr val="C5A5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5"/>
          <p:cNvSpPr/>
          <p:nvPr/>
        </p:nvSpPr>
        <p:spPr>
          <a:xfrm>
            <a:off x="6942587" y="1653043"/>
            <a:ext cx="185226" cy="164646"/>
          </a:xfrm>
          <a:custGeom>
            <a:avLst/>
            <a:gdLst/>
            <a:ahLst/>
            <a:cxnLst/>
            <a:rect l="l" t="t" r="r" b="b"/>
            <a:pathLst>
              <a:path w="185226" h="164646">
                <a:moveTo>
                  <a:pt x="15436" y="123484"/>
                </a:moveTo>
                <a:cubicBezTo>
                  <a:pt x="6914" y="123484"/>
                  <a:pt x="0" y="116570"/>
                  <a:pt x="0" y="108049"/>
                </a:cubicBezTo>
                <a:lnTo>
                  <a:pt x="0" y="56597"/>
                </a:lnTo>
                <a:cubicBezTo>
                  <a:pt x="0" y="48075"/>
                  <a:pt x="6914" y="41161"/>
                  <a:pt x="15436" y="41161"/>
                </a:cubicBezTo>
                <a:lnTo>
                  <a:pt x="23153" y="41161"/>
                </a:lnTo>
                <a:lnTo>
                  <a:pt x="23153" y="74605"/>
                </a:lnTo>
                <a:cubicBezTo>
                  <a:pt x="23153" y="78882"/>
                  <a:pt x="26594" y="82323"/>
                  <a:pt x="30871" y="82323"/>
                </a:cubicBezTo>
                <a:cubicBezTo>
                  <a:pt x="35148" y="82323"/>
                  <a:pt x="38589" y="78882"/>
                  <a:pt x="38589" y="74605"/>
                </a:cubicBezTo>
                <a:lnTo>
                  <a:pt x="38589" y="41161"/>
                </a:lnTo>
                <a:lnTo>
                  <a:pt x="54024" y="41161"/>
                </a:lnTo>
                <a:lnTo>
                  <a:pt x="54024" y="64315"/>
                </a:lnTo>
                <a:cubicBezTo>
                  <a:pt x="54024" y="68592"/>
                  <a:pt x="57465" y="72032"/>
                  <a:pt x="61742" y="72032"/>
                </a:cubicBezTo>
                <a:cubicBezTo>
                  <a:pt x="66019" y="72032"/>
                  <a:pt x="69460" y="68592"/>
                  <a:pt x="69460" y="64315"/>
                </a:cubicBezTo>
                <a:lnTo>
                  <a:pt x="69460" y="41161"/>
                </a:lnTo>
                <a:lnTo>
                  <a:pt x="84895" y="41161"/>
                </a:lnTo>
                <a:lnTo>
                  <a:pt x="84895" y="74605"/>
                </a:lnTo>
                <a:cubicBezTo>
                  <a:pt x="84895" y="78882"/>
                  <a:pt x="88336" y="82323"/>
                  <a:pt x="92613" y="82323"/>
                </a:cubicBezTo>
                <a:cubicBezTo>
                  <a:pt x="96890" y="82323"/>
                  <a:pt x="100331" y="78882"/>
                  <a:pt x="100331" y="74605"/>
                </a:cubicBezTo>
                <a:lnTo>
                  <a:pt x="100331" y="41161"/>
                </a:lnTo>
                <a:lnTo>
                  <a:pt x="115766" y="41161"/>
                </a:lnTo>
                <a:lnTo>
                  <a:pt x="115766" y="64315"/>
                </a:lnTo>
                <a:cubicBezTo>
                  <a:pt x="115766" y="68592"/>
                  <a:pt x="119207" y="72032"/>
                  <a:pt x="123484" y="72032"/>
                </a:cubicBezTo>
                <a:cubicBezTo>
                  <a:pt x="127761" y="72032"/>
                  <a:pt x="131202" y="68592"/>
                  <a:pt x="131202" y="64315"/>
                </a:cubicBezTo>
                <a:lnTo>
                  <a:pt x="131202" y="41161"/>
                </a:lnTo>
                <a:lnTo>
                  <a:pt x="146637" y="41161"/>
                </a:lnTo>
                <a:lnTo>
                  <a:pt x="146637" y="74605"/>
                </a:lnTo>
                <a:cubicBezTo>
                  <a:pt x="146637" y="78882"/>
                  <a:pt x="150078" y="82323"/>
                  <a:pt x="154355" y="82323"/>
                </a:cubicBezTo>
                <a:cubicBezTo>
                  <a:pt x="158632" y="82323"/>
                  <a:pt x="162073" y="78882"/>
                  <a:pt x="162073" y="74605"/>
                </a:cubicBezTo>
                <a:lnTo>
                  <a:pt x="162073" y="41161"/>
                </a:lnTo>
                <a:lnTo>
                  <a:pt x="169791" y="41161"/>
                </a:lnTo>
                <a:cubicBezTo>
                  <a:pt x="178312" y="41161"/>
                  <a:pt x="185226" y="48075"/>
                  <a:pt x="185226" y="56597"/>
                </a:cubicBezTo>
                <a:lnTo>
                  <a:pt x="185226" y="108049"/>
                </a:lnTo>
                <a:cubicBezTo>
                  <a:pt x="185226" y="116570"/>
                  <a:pt x="178312" y="123484"/>
                  <a:pt x="169791" y="123484"/>
                </a:cubicBezTo>
                <a:lnTo>
                  <a:pt x="15436" y="123484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7138103" y="1620114"/>
            <a:ext cx="4634771" cy="230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96" b="1" dirty="0">
                <a:solidFill>
                  <a:srgbClr val="C5A57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Planning Horizon Comparison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6932296" y="1998799"/>
            <a:ext cx="1259538" cy="197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Traditional Approach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10894491" y="1982334"/>
            <a:ext cx="872621" cy="230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7" b="1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6-12 months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6932296" y="2278696"/>
            <a:ext cx="4758255" cy="98787"/>
          </a:xfrm>
          <a:custGeom>
            <a:avLst/>
            <a:gdLst/>
            <a:ahLst/>
            <a:cxnLst/>
            <a:rect l="l" t="t" r="r" b="b"/>
            <a:pathLst>
              <a:path w="4758255" h="98787">
                <a:moveTo>
                  <a:pt x="49394" y="0"/>
                </a:moveTo>
                <a:lnTo>
                  <a:pt x="4708862" y="0"/>
                </a:lnTo>
                <a:cubicBezTo>
                  <a:pt x="4736141" y="0"/>
                  <a:pt x="4758255" y="22114"/>
                  <a:pt x="4758255" y="49394"/>
                </a:cubicBezTo>
                <a:lnTo>
                  <a:pt x="4758255" y="49394"/>
                </a:lnTo>
                <a:cubicBezTo>
                  <a:pt x="4758255" y="76673"/>
                  <a:pt x="4736141" y="98787"/>
                  <a:pt x="4708862" y="98787"/>
                </a:cubicBezTo>
                <a:lnTo>
                  <a:pt x="49394" y="98787"/>
                </a:lnTo>
                <a:cubicBezTo>
                  <a:pt x="22114" y="98787"/>
                  <a:pt x="0" y="76673"/>
                  <a:pt x="0" y="49394"/>
                </a:cubicBezTo>
                <a:lnTo>
                  <a:pt x="0" y="49394"/>
                </a:lnTo>
                <a:cubicBezTo>
                  <a:pt x="0" y="22114"/>
                  <a:pt x="22114" y="0"/>
                  <a:pt x="49394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30"/>
          <p:cNvSpPr/>
          <p:nvPr/>
        </p:nvSpPr>
        <p:spPr>
          <a:xfrm>
            <a:off x="6932296" y="2278696"/>
            <a:ext cx="1901656" cy="98787"/>
          </a:xfrm>
          <a:custGeom>
            <a:avLst/>
            <a:gdLst/>
            <a:ahLst/>
            <a:cxnLst/>
            <a:rect l="l" t="t" r="r" b="b"/>
            <a:pathLst>
              <a:path w="1901656" h="98787">
                <a:moveTo>
                  <a:pt x="0" y="0"/>
                </a:moveTo>
                <a:lnTo>
                  <a:pt x="1901656" y="0"/>
                </a:lnTo>
                <a:lnTo>
                  <a:pt x="1901656" y="98787"/>
                </a:lnTo>
                <a:lnTo>
                  <a:pt x="0" y="98787"/>
                </a:lnTo>
                <a:lnTo>
                  <a:pt x="0" y="0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1"/>
          <p:cNvSpPr/>
          <p:nvPr/>
        </p:nvSpPr>
        <p:spPr>
          <a:xfrm>
            <a:off x="6932296" y="2410413"/>
            <a:ext cx="4815881" cy="1646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0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Insufficient for current market</a:t>
            </a:r>
            <a:endParaRPr lang="en-US" sz="1600" dirty="0"/>
          </a:p>
        </p:txBody>
      </p:sp>
      <p:sp>
        <p:nvSpPr>
          <p:cNvPr id="35" name="Text 32"/>
          <p:cNvSpPr/>
          <p:nvPr/>
        </p:nvSpPr>
        <p:spPr>
          <a:xfrm>
            <a:off x="6932296" y="2723239"/>
            <a:ext cx="1168983" cy="197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7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Required Approach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10768537" y="2706775"/>
            <a:ext cx="996105" cy="230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7" b="1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15-18+ months</a:t>
            </a:r>
            <a:endParaRPr lang="en-US" sz="1600" dirty="0"/>
          </a:p>
        </p:txBody>
      </p:sp>
      <p:sp>
        <p:nvSpPr>
          <p:cNvPr id="37" name="Shape 34"/>
          <p:cNvSpPr/>
          <p:nvPr/>
        </p:nvSpPr>
        <p:spPr>
          <a:xfrm>
            <a:off x="6932296" y="3003137"/>
            <a:ext cx="4758255" cy="98787"/>
          </a:xfrm>
          <a:custGeom>
            <a:avLst/>
            <a:gdLst/>
            <a:ahLst/>
            <a:cxnLst/>
            <a:rect l="l" t="t" r="r" b="b"/>
            <a:pathLst>
              <a:path w="4758255" h="98787">
                <a:moveTo>
                  <a:pt x="49394" y="0"/>
                </a:moveTo>
                <a:lnTo>
                  <a:pt x="4708862" y="0"/>
                </a:lnTo>
                <a:cubicBezTo>
                  <a:pt x="4736141" y="0"/>
                  <a:pt x="4758255" y="22114"/>
                  <a:pt x="4758255" y="49394"/>
                </a:cubicBezTo>
                <a:lnTo>
                  <a:pt x="4758255" y="49394"/>
                </a:lnTo>
                <a:cubicBezTo>
                  <a:pt x="4758255" y="76673"/>
                  <a:pt x="4736141" y="98787"/>
                  <a:pt x="4708862" y="98787"/>
                </a:cubicBezTo>
                <a:lnTo>
                  <a:pt x="49394" y="98787"/>
                </a:lnTo>
                <a:cubicBezTo>
                  <a:pt x="22114" y="98787"/>
                  <a:pt x="0" y="76673"/>
                  <a:pt x="0" y="49394"/>
                </a:cubicBezTo>
                <a:lnTo>
                  <a:pt x="0" y="49394"/>
                </a:lnTo>
                <a:cubicBezTo>
                  <a:pt x="0" y="22114"/>
                  <a:pt x="22114" y="0"/>
                  <a:pt x="49394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35"/>
          <p:cNvSpPr/>
          <p:nvPr/>
        </p:nvSpPr>
        <p:spPr>
          <a:xfrm>
            <a:off x="6932296" y="3003137"/>
            <a:ext cx="4042047" cy="98787"/>
          </a:xfrm>
          <a:custGeom>
            <a:avLst/>
            <a:gdLst/>
            <a:ahLst/>
            <a:cxnLst/>
            <a:rect l="l" t="t" r="r" b="b"/>
            <a:pathLst>
              <a:path w="4042047" h="98787">
                <a:moveTo>
                  <a:pt x="0" y="0"/>
                </a:moveTo>
                <a:lnTo>
                  <a:pt x="4042047" y="0"/>
                </a:lnTo>
                <a:lnTo>
                  <a:pt x="4042047" y="98787"/>
                </a:lnTo>
                <a:lnTo>
                  <a:pt x="0" y="98787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6"/>
          <p:cNvSpPr/>
          <p:nvPr/>
        </p:nvSpPr>
        <p:spPr>
          <a:xfrm>
            <a:off x="6932296" y="3134853"/>
            <a:ext cx="4815881" cy="1646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07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Extended visibility model</a:t>
            </a:r>
            <a:endParaRPr lang="en-US" sz="1600" dirty="0"/>
          </a:p>
        </p:txBody>
      </p:sp>
      <p:sp>
        <p:nvSpPr>
          <p:cNvPr id="40" name="Shape 37"/>
          <p:cNvSpPr/>
          <p:nvPr/>
        </p:nvSpPr>
        <p:spPr>
          <a:xfrm>
            <a:off x="6764358" y="3605737"/>
            <a:ext cx="5094132" cy="2443339"/>
          </a:xfrm>
          <a:custGeom>
            <a:avLst/>
            <a:gdLst/>
            <a:ahLst/>
            <a:cxnLst/>
            <a:rect l="l" t="t" r="r" b="b"/>
            <a:pathLst>
              <a:path w="5094132" h="2443339">
                <a:moveTo>
                  <a:pt x="0" y="0"/>
                </a:moveTo>
                <a:lnTo>
                  <a:pt x="5094132" y="0"/>
                </a:lnTo>
                <a:lnTo>
                  <a:pt x="5094132" y="2443339"/>
                </a:lnTo>
                <a:lnTo>
                  <a:pt x="0" y="2443339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20000"/>
            </a:srgbClr>
          </a:solidFill>
          <a:ln w="10160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8"/>
          <p:cNvSpPr/>
          <p:nvPr/>
        </p:nvSpPr>
        <p:spPr>
          <a:xfrm>
            <a:off x="6952877" y="3806603"/>
            <a:ext cx="164646" cy="164646"/>
          </a:xfrm>
          <a:custGeom>
            <a:avLst/>
            <a:gdLst/>
            <a:ahLst/>
            <a:cxnLst/>
            <a:rect l="l" t="t" r="r" b="b"/>
            <a:pathLst>
              <a:path w="164646" h="164646">
                <a:moveTo>
                  <a:pt x="43027" y="11673"/>
                </a:moveTo>
                <a:cubicBezTo>
                  <a:pt x="46532" y="14117"/>
                  <a:pt x="47368" y="18941"/>
                  <a:pt x="44924" y="22414"/>
                </a:cubicBezTo>
                <a:lnTo>
                  <a:pt x="26916" y="48140"/>
                </a:lnTo>
                <a:cubicBezTo>
                  <a:pt x="25597" y="50005"/>
                  <a:pt x="23539" y="51194"/>
                  <a:pt x="21256" y="51387"/>
                </a:cubicBezTo>
                <a:cubicBezTo>
                  <a:pt x="18973" y="51580"/>
                  <a:pt x="16722" y="50809"/>
                  <a:pt x="15114" y="49201"/>
                </a:cubicBezTo>
                <a:lnTo>
                  <a:pt x="2251" y="36338"/>
                </a:lnTo>
                <a:cubicBezTo>
                  <a:pt x="-740" y="33315"/>
                  <a:pt x="-740" y="28427"/>
                  <a:pt x="2251" y="25404"/>
                </a:cubicBezTo>
                <a:cubicBezTo>
                  <a:pt x="5242" y="22381"/>
                  <a:pt x="10162" y="22414"/>
                  <a:pt x="13185" y="25404"/>
                </a:cubicBezTo>
                <a:lnTo>
                  <a:pt x="19552" y="31771"/>
                </a:lnTo>
                <a:lnTo>
                  <a:pt x="32286" y="13570"/>
                </a:lnTo>
                <a:cubicBezTo>
                  <a:pt x="34730" y="10065"/>
                  <a:pt x="39554" y="9229"/>
                  <a:pt x="43027" y="11673"/>
                </a:cubicBezTo>
                <a:close/>
                <a:moveTo>
                  <a:pt x="43027" y="63125"/>
                </a:moveTo>
                <a:cubicBezTo>
                  <a:pt x="46532" y="65569"/>
                  <a:pt x="47368" y="70392"/>
                  <a:pt x="44924" y="73865"/>
                </a:cubicBezTo>
                <a:lnTo>
                  <a:pt x="26916" y="99591"/>
                </a:lnTo>
                <a:cubicBezTo>
                  <a:pt x="25597" y="101456"/>
                  <a:pt x="23539" y="102646"/>
                  <a:pt x="21256" y="102839"/>
                </a:cubicBezTo>
                <a:cubicBezTo>
                  <a:pt x="18973" y="103032"/>
                  <a:pt x="16722" y="102260"/>
                  <a:pt x="15114" y="100652"/>
                </a:cubicBezTo>
                <a:lnTo>
                  <a:pt x="2251" y="87790"/>
                </a:lnTo>
                <a:cubicBezTo>
                  <a:pt x="-772" y="84767"/>
                  <a:pt x="-772" y="79879"/>
                  <a:pt x="2251" y="76888"/>
                </a:cubicBezTo>
                <a:cubicBezTo>
                  <a:pt x="5274" y="73898"/>
                  <a:pt x="10162" y="73865"/>
                  <a:pt x="13152" y="76888"/>
                </a:cubicBezTo>
                <a:lnTo>
                  <a:pt x="19519" y="83255"/>
                </a:lnTo>
                <a:lnTo>
                  <a:pt x="32254" y="65054"/>
                </a:lnTo>
                <a:cubicBezTo>
                  <a:pt x="34698" y="61549"/>
                  <a:pt x="39521" y="60713"/>
                  <a:pt x="42994" y="63157"/>
                </a:cubicBezTo>
                <a:close/>
                <a:moveTo>
                  <a:pt x="72032" y="30871"/>
                </a:moveTo>
                <a:cubicBezTo>
                  <a:pt x="72032" y="25179"/>
                  <a:pt x="76631" y="20581"/>
                  <a:pt x="82323" y="20581"/>
                </a:cubicBezTo>
                <a:lnTo>
                  <a:pt x="154355" y="20581"/>
                </a:lnTo>
                <a:cubicBezTo>
                  <a:pt x="160047" y="20581"/>
                  <a:pt x="164646" y="25179"/>
                  <a:pt x="164646" y="30871"/>
                </a:cubicBezTo>
                <a:cubicBezTo>
                  <a:pt x="164646" y="36563"/>
                  <a:pt x="160047" y="41161"/>
                  <a:pt x="154355" y="41161"/>
                </a:cubicBezTo>
                <a:lnTo>
                  <a:pt x="82323" y="41161"/>
                </a:lnTo>
                <a:cubicBezTo>
                  <a:pt x="76631" y="41161"/>
                  <a:pt x="72032" y="36563"/>
                  <a:pt x="72032" y="30871"/>
                </a:cubicBezTo>
                <a:close/>
                <a:moveTo>
                  <a:pt x="72032" y="82323"/>
                </a:moveTo>
                <a:cubicBezTo>
                  <a:pt x="72032" y="76631"/>
                  <a:pt x="76631" y="72032"/>
                  <a:pt x="82323" y="72032"/>
                </a:cubicBezTo>
                <a:lnTo>
                  <a:pt x="154355" y="72032"/>
                </a:lnTo>
                <a:cubicBezTo>
                  <a:pt x="160047" y="72032"/>
                  <a:pt x="164646" y="76631"/>
                  <a:pt x="164646" y="82323"/>
                </a:cubicBezTo>
                <a:cubicBezTo>
                  <a:pt x="164646" y="88015"/>
                  <a:pt x="160047" y="92613"/>
                  <a:pt x="154355" y="92613"/>
                </a:cubicBezTo>
                <a:lnTo>
                  <a:pt x="82323" y="92613"/>
                </a:lnTo>
                <a:cubicBezTo>
                  <a:pt x="76631" y="92613"/>
                  <a:pt x="72032" y="88015"/>
                  <a:pt x="72032" y="82323"/>
                </a:cubicBezTo>
                <a:close/>
                <a:moveTo>
                  <a:pt x="51452" y="133774"/>
                </a:moveTo>
                <a:cubicBezTo>
                  <a:pt x="51452" y="128083"/>
                  <a:pt x="56050" y="123484"/>
                  <a:pt x="61742" y="123484"/>
                </a:cubicBezTo>
                <a:lnTo>
                  <a:pt x="154355" y="123484"/>
                </a:lnTo>
                <a:cubicBezTo>
                  <a:pt x="160047" y="123484"/>
                  <a:pt x="164646" y="128083"/>
                  <a:pt x="164646" y="133774"/>
                </a:cubicBezTo>
                <a:cubicBezTo>
                  <a:pt x="164646" y="139466"/>
                  <a:pt x="160047" y="144065"/>
                  <a:pt x="154355" y="144065"/>
                </a:cubicBezTo>
                <a:lnTo>
                  <a:pt x="61742" y="144065"/>
                </a:lnTo>
                <a:cubicBezTo>
                  <a:pt x="56050" y="144065"/>
                  <a:pt x="51452" y="139466"/>
                  <a:pt x="51452" y="133774"/>
                </a:cubicBezTo>
                <a:close/>
                <a:moveTo>
                  <a:pt x="20581" y="120912"/>
                </a:moveTo>
                <a:cubicBezTo>
                  <a:pt x="27680" y="120912"/>
                  <a:pt x="33444" y="126675"/>
                  <a:pt x="33444" y="133774"/>
                </a:cubicBezTo>
                <a:cubicBezTo>
                  <a:pt x="33444" y="140874"/>
                  <a:pt x="27680" y="146637"/>
                  <a:pt x="20581" y="146637"/>
                </a:cubicBezTo>
                <a:cubicBezTo>
                  <a:pt x="13481" y="146637"/>
                  <a:pt x="7718" y="140874"/>
                  <a:pt x="7718" y="133774"/>
                </a:cubicBezTo>
                <a:cubicBezTo>
                  <a:pt x="7718" y="126675"/>
                  <a:pt x="13481" y="120912"/>
                  <a:pt x="20581" y="120912"/>
                </a:cubicBezTo>
                <a:close/>
              </a:path>
            </a:pathLst>
          </a:custGeom>
          <a:solidFill>
            <a:srgbClr val="ED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39"/>
          <p:cNvSpPr/>
          <p:nvPr/>
        </p:nvSpPr>
        <p:spPr>
          <a:xfrm>
            <a:off x="7138103" y="3773674"/>
            <a:ext cx="4634771" cy="230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96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Implementation Steps</a:t>
            </a:r>
            <a:endParaRPr lang="en-US" sz="1600" dirty="0"/>
          </a:p>
        </p:txBody>
      </p:sp>
      <p:sp>
        <p:nvSpPr>
          <p:cNvPr id="43" name="Shape 40"/>
          <p:cNvSpPr/>
          <p:nvPr/>
        </p:nvSpPr>
        <p:spPr>
          <a:xfrm>
            <a:off x="6932296" y="4152359"/>
            <a:ext cx="230504" cy="230504"/>
          </a:xfrm>
          <a:custGeom>
            <a:avLst/>
            <a:gdLst/>
            <a:ahLst/>
            <a:cxnLst/>
            <a:rect l="l" t="t" r="r" b="b"/>
            <a:pathLst>
              <a:path w="230504" h="230504">
                <a:moveTo>
                  <a:pt x="0" y="0"/>
                </a:moveTo>
                <a:lnTo>
                  <a:pt x="230504" y="0"/>
                </a:lnTo>
                <a:lnTo>
                  <a:pt x="230504" y="230504"/>
                </a:lnTo>
                <a:lnTo>
                  <a:pt x="0" y="230504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1"/>
          <p:cNvSpPr/>
          <p:nvPr/>
        </p:nvSpPr>
        <p:spPr>
          <a:xfrm>
            <a:off x="7024498" y="4185288"/>
            <a:ext cx="107020" cy="1646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07" b="1" dirty="0">
                <a:solidFill>
                  <a:srgbClr val="1A1D2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</a:t>
            </a:r>
            <a:endParaRPr lang="en-US" sz="1600" dirty="0"/>
          </a:p>
        </p:txBody>
      </p:sp>
      <p:sp>
        <p:nvSpPr>
          <p:cNvPr id="45" name="Text 42"/>
          <p:cNvSpPr/>
          <p:nvPr/>
        </p:nvSpPr>
        <p:spPr>
          <a:xfrm>
            <a:off x="7261588" y="4135894"/>
            <a:ext cx="2387360" cy="197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7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Assess Current Planning</a:t>
            </a:r>
            <a:endParaRPr lang="en-US" sz="1600" dirty="0"/>
          </a:p>
        </p:txBody>
      </p:sp>
      <p:sp>
        <p:nvSpPr>
          <p:cNvPr id="46" name="Text 43"/>
          <p:cNvSpPr/>
          <p:nvPr/>
        </p:nvSpPr>
        <p:spPr>
          <a:xfrm>
            <a:off x="7261588" y="4333469"/>
            <a:ext cx="2379128" cy="1646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0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Review existing demand forecasting processes</a:t>
            </a:r>
            <a:endParaRPr lang="en-US" sz="1600" dirty="0"/>
          </a:p>
        </p:txBody>
      </p:sp>
      <p:sp>
        <p:nvSpPr>
          <p:cNvPr id="47" name="Shape 44"/>
          <p:cNvSpPr/>
          <p:nvPr/>
        </p:nvSpPr>
        <p:spPr>
          <a:xfrm>
            <a:off x="6932296" y="4613366"/>
            <a:ext cx="230504" cy="230504"/>
          </a:xfrm>
          <a:custGeom>
            <a:avLst/>
            <a:gdLst/>
            <a:ahLst/>
            <a:cxnLst/>
            <a:rect l="l" t="t" r="r" b="b"/>
            <a:pathLst>
              <a:path w="230504" h="230504">
                <a:moveTo>
                  <a:pt x="0" y="0"/>
                </a:moveTo>
                <a:lnTo>
                  <a:pt x="230504" y="0"/>
                </a:lnTo>
                <a:lnTo>
                  <a:pt x="230504" y="230504"/>
                </a:lnTo>
                <a:lnTo>
                  <a:pt x="0" y="230504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Text 45"/>
          <p:cNvSpPr/>
          <p:nvPr/>
        </p:nvSpPr>
        <p:spPr>
          <a:xfrm>
            <a:off x="7014002" y="4646295"/>
            <a:ext cx="123484" cy="1646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07" b="1" dirty="0">
                <a:solidFill>
                  <a:srgbClr val="1A1D2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</a:t>
            </a:r>
            <a:endParaRPr lang="en-US" sz="1600" dirty="0"/>
          </a:p>
        </p:txBody>
      </p:sp>
      <p:sp>
        <p:nvSpPr>
          <p:cNvPr id="49" name="Text 46"/>
          <p:cNvSpPr/>
          <p:nvPr/>
        </p:nvSpPr>
        <p:spPr>
          <a:xfrm>
            <a:off x="7261588" y="4596902"/>
            <a:ext cx="2008675" cy="197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7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Extend Forecast Period</a:t>
            </a:r>
            <a:endParaRPr lang="en-US" sz="1600" dirty="0"/>
          </a:p>
        </p:txBody>
      </p:sp>
      <p:sp>
        <p:nvSpPr>
          <p:cNvPr id="50" name="Text 47"/>
          <p:cNvSpPr/>
          <p:nvPr/>
        </p:nvSpPr>
        <p:spPr>
          <a:xfrm>
            <a:off x="7261588" y="4794476"/>
            <a:ext cx="2000443" cy="1646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0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Expand planning horizon to 18+ months</a:t>
            </a:r>
            <a:endParaRPr lang="en-US" sz="1600" dirty="0"/>
          </a:p>
        </p:txBody>
      </p:sp>
      <p:sp>
        <p:nvSpPr>
          <p:cNvPr id="51" name="Shape 48"/>
          <p:cNvSpPr/>
          <p:nvPr/>
        </p:nvSpPr>
        <p:spPr>
          <a:xfrm>
            <a:off x="6932296" y="5074374"/>
            <a:ext cx="230504" cy="230504"/>
          </a:xfrm>
          <a:custGeom>
            <a:avLst/>
            <a:gdLst/>
            <a:ahLst/>
            <a:cxnLst/>
            <a:rect l="l" t="t" r="r" b="b"/>
            <a:pathLst>
              <a:path w="230504" h="230504">
                <a:moveTo>
                  <a:pt x="0" y="0"/>
                </a:moveTo>
                <a:lnTo>
                  <a:pt x="230504" y="0"/>
                </a:lnTo>
                <a:lnTo>
                  <a:pt x="230504" y="230504"/>
                </a:lnTo>
                <a:lnTo>
                  <a:pt x="0" y="230504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" name="Text 49"/>
          <p:cNvSpPr/>
          <p:nvPr/>
        </p:nvSpPr>
        <p:spPr>
          <a:xfrm>
            <a:off x="7013487" y="5107303"/>
            <a:ext cx="123484" cy="1646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07" b="1" dirty="0">
                <a:solidFill>
                  <a:srgbClr val="1A1D2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</a:t>
            </a:r>
            <a:endParaRPr lang="en-US" sz="1600" dirty="0"/>
          </a:p>
        </p:txBody>
      </p:sp>
      <p:sp>
        <p:nvSpPr>
          <p:cNvPr id="53" name="Text 50"/>
          <p:cNvSpPr/>
          <p:nvPr/>
        </p:nvSpPr>
        <p:spPr>
          <a:xfrm>
            <a:off x="7261588" y="5057909"/>
            <a:ext cx="2552005" cy="197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7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Supplier Engagement</a:t>
            </a:r>
            <a:endParaRPr lang="en-US" sz="1600" dirty="0"/>
          </a:p>
        </p:txBody>
      </p:sp>
      <p:sp>
        <p:nvSpPr>
          <p:cNvPr id="54" name="Text 51"/>
          <p:cNvSpPr/>
          <p:nvPr/>
        </p:nvSpPr>
        <p:spPr>
          <a:xfrm>
            <a:off x="7261588" y="5255484"/>
            <a:ext cx="2543773" cy="1646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0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Communicate extended forecasts to key suppliers</a:t>
            </a:r>
            <a:endParaRPr lang="en-US" sz="1600" dirty="0"/>
          </a:p>
        </p:txBody>
      </p:sp>
      <p:sp>
        <p:nvSpPr>
          <p:cNvPr id="55" name="Shape 52"/>
          <p:cNvSpPr/>
          <p:nvPr/>
        </p:nvSpPr>
        <p:spPr>
          <a:xfrm>
            <a:off x="6932296" y="5535381"/>
            <a:ext cx="230504" cy="230504"/>
          </a:xfrm>
          <a:custGeom>
            <a:avLst/>
            <a:gdLst/>
            <a:ahLst/>
            <a:cxnLst/>
            <a:rect l="l" t="t" r="r" b="b"/>
            <a:pathLst>
              <a:path w="230504" h="230504">
                <a:moveTo>
                  <a:pt x="0" y="0"/>
                </a:moveTo>
                <a:lnTo>
                  <a:pt x="230504" y="0"/>
                </a:lnTo>
                <a:lnTo>
                  <a:pt x="230504" y="230504"/>
                </a:lnTo>
                <a:lnTo>
                  <a:pt x="0" y="230504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" name="Text 53"/>
          <p:cNvSpPr/>
          <p:nvPr/>
        </p:nvSpPr>
        <p:spPr>
          <a:xfrm>
            <a:off x="7013590" y="5568310"/>
            <a:ext cx="123484" cy="1646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07" b="1" dirty="0">
                <a:solidFill>
                  <a:srgbClr val="1A1D2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4</a:t>
            </a:r>
            <a:endParaRPr lang="en-US" sz="1600" dirty="0"/>
          </a:p>
        </p:txBody>
      </p:sp>
      <p:sp>
        <p:nvSpPr>
          <p:cNvPr id="57" name="Text 54"/>
          <p:cNvSpPr/>
          <p:nvPr/>
        </p:nvSpPr>
        <p:spPr>
          <a:xfrm>
            <a:off x="7261588" y="5518917"/>
            <a:ext cx="1975746" cy="197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7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Commitment Negotiation</a:t>
            </a:r>
            <a:endParaRPr lang="en-US" sz="1600" dirty="0"/>
          </a:p>
        </p:txBody>
      </p:sp>
      <p:sp>
        <p:nvSpPr>
          <p:cNvPr id="58" name="Text 55"/>
          <p:cNvSpPr/>
          <p:nvPr/>
        </p:nvSpPr>
        <p:spPr>
          <a:xfrm>
            <a:off x="7261588" y="5716491"/>
            <a:ext cx="1967514" cy="1646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0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Secure capacity allocation agreements</a:t>
            </a:r>
            <a:endParaRPr lang="en-US" sz="1600" dirty="0"/>
          </a:p>
        </p:txBody>
      </p:sp>
      <p:sp>
        <p:nvSpPr>
          <p:cNvPr id="59" name="Shape 56"/>
          <p:cNvSpPr/>
          <p:nvPr/>
        </p:nvSpPr>
        <p:spPr>
          <a:xfrm>
            <a:off x="6764358" y="6187380"/>
            <a:ext cx="5094132" cy="665168"/>
          </a:xfrm>
          <a:custGeom>
            <a:avLst/>
            <a:gdLst/>
            <a:ahLst/>
            <a:cxnLst/>
            <a:rect l="l" t="t" r="r" b="b"/>
            <a:pathLst>
              <a:path w="5094132" h="665168">
                <a:moveTo>
                  <a:pt x="0" y="0"/>
                </a:moveTo>
                <a:lnTo>
                  <a:pt x="5094132" y="0"/>
                </a:lnTo>
                <a:lnTo>
                  <a:pt x="5094132" y="665168"/>
                </a:lnTo>
                <a:lnTo>
                  <a:pt x="0" y="665168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20000"/>
            </a:srgbClr>
          </a:solidFill>
          <a:ln w="10160">
            <a:solidFill>
              <a:srgbClr val="C5A575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Shape 57"/>
          <p:cNvSpPr/>
          <p:nvPr/>
        </p:nvSpPr>
        <p:spPr>
          <a:xfrm>
            <a:off x="6919948" y="6437639"/>
            <a:ext cx="164646" cy="164646"/>
          </a:xfrm>
          <a:custGeom>
            <a:avLst/>
            <a:gdLst/>
            <a:ahLst/>
            <a:cxnLst/>
            <a:rect l="l" t="t" r="r" b="b"/>
            <a:pathLst>
              <a:path w="164646" h="164646">
                <a:moveTo>
                  <a:pt x="82323" y="0"/>
                </a:moveTo>
                <a:cubicBezTo>
                  <a:pt x="127758" y="0"/>
                  <a:pt x="164646" y="36888"/>
                  <a:pt x="164646" y="82323"/>
                </a:cubicBezTo>
                <a:cubicBezTo>
                  <a:pt x="164646" y="127758"/>
                  <a:pt x="127758" y="164646"/>
                  <a:pt x="82323" y="164646"/>
                </a:cubicBezTo>
                <a:cubicBezTo>
                  <a:pt x="36888" y="164646"/>
                  <a:pt x="0" y="127758"/>
                  <a:pt x="0" y="82323"/>
                </a:cubicBezTo>
                <a:cubicBezTo>
                  <a:pt x="0" y="36888"/>
                  <a:pt x="36888" y="0"/>
                  <a:pt x="82323" y="0"/>
                </a:cubicBezTo>
                <a:close/>
                <a:moveTo>
                  <a:pt x="74605" y="38589"/>
                </a:moveTo>
                <a:lnTo>
                  <a:pt x="74605" y="82323"/>
                </a:lnTo>
                <a:cubicBezTo>
                  <a:pt x="74605" y="84895"/>
                  <a:pt x="75891" y="87307"/>
                  <a:pt x="78046" y="88754"/>
                </a:cubicBezTo>
                <a:lnTo>
                  <a:pt x="108917" y="109335"/>
                </a:lnTo>
                <a:cubicBezTo>
                  <a:pt x="112454" y="111715"/>
                  <a:pt x="117246" y="110750"/>
                  <a:pt x="119625" y="107180"/>
                </a:cubicBezTo>
                <a:cubicBezTo>
                  <a:pt x="122005" y="103611"/>
                  <a:pt x="121040" y="98852"/>
                  <a:pt x="117471" y="96472"/>
                </a:cubicBezTo>
                <a:lnTo>
                  <a:pt x="90041" y="78207"/>
                </a:lnTo>
                <a:lnTo>
                  <a:pt x="90041" y="38589"/>
                </a:lnTo>
                <a:cubicBezTo>
                  <a:pt x="90041" y="34312"/>
                  <a:pt x="86600" y="30871"/>
                  <a:pt x="82323" y="30871"/>
                </a:cubicBezTo>
                <a:cubicBezTo>
                  <a:pt x="78046" y="30871"/>
                  <a:pt x="74605" y="34312"/>
                  <a:pt x="74605" y="38589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" name="Text 58"/>
          <p:cNvSpPr/>
          <p:nvPr/>
        </p:nvSpPr>
        <p:spPr>
          <a:xfrm>
            <a:off x="7203962" y="6322388"/>
            <a:ext cx="1564132" cy="1646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0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Implementation Timeline</a:t>
            </a:r>
            <a:endParaRPr lang="en-US" sz="1600" dirty="0"/>
          </a:p>
        </p:txBody>
      </p:sp>
      <p:sp>
        <p:nvSpPr>
          <p:cNvPr id="62" name="Text 59"/>
          <p:cNvSpPr/>
          <p:nvPr/>
        </p:nvSpPr>
        <p:spPr>
          <a:xfrm>
            <a:off x="7203962" y="6487033"/>
            <a:ext cx="1588829" cy="230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96" b="1" dirty="0">
                <a:solidFill>
                  <a:srgbClr val="C5A57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Immediate - 30 Days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7500" y="317500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0" y="0"/>
                </a:moveTo>
                <a:lnTo>
                  <a:pt x="317500" y="0"/>
                </a:lnTo>
                <a:lnTo>
                  <a:pt x="317500" y="317500"/>
                </a:lnTo>
                <a:lnTo>
                  <a:pt x="0" y="3175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89136" y="365125"/>
            <a:ext cx="2460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0250" y="396875"/>
            <a:ext cx="1349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kern="0" spc="219" dirty="0">
                <a:solidFill>
                  <a:srgbClr val="3A5F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Critical Action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17500" y="698500"/>
            <a:ext cx="1174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Strengthen Demand Planning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17500" y="1206500"/>
            <a:ext cx="762000" cy="31750"/>
          </a:xfrm>
          <a:custGeom>
            <a:avLst/>
            <a:gdLst/>
            <a:ahLst/>
            <a:cxnLst/>
            <a:rect l="l" t="t" r="r" b="b"/>
            <a:pathLst>
              <a:path w="762000" h="31750">
                <a:moveTo>
                  <a:pt x="0" y="0"/>
                </a:moveTo>
                <a:lnTo>
                  <a:pt x="762000" y="0"/>
                </a:lnTo>
                <a:lnTo>
                  <a:pt x="762000" y="31750"/>
                </a:lnTo>
                <a:lnTo>
                  <a:pt x="0" y="3175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333375" y="1397000"/>
            <a:ext cx="5667375" cy="1611313"/>
          </a:xfrm>
          <a:custGeom>
            <a:avLst/>
            <a:gdLst/>
            <a:ahLst/>
            <a:cxnLst/>
            <a:rect l="l" t="t" r="r" b="b"/>
            <a:pathLst>
              <a:path w="5667375" h="1611313">
                <a:moveTo>
                  <a:pt x="0" y="0"/>
                </a:moveTo>
                <a:lnTo>
                  <a:pt x="5667375" y="0"/>
                </a:lnTo>
                <a:lnTo>
                  <a:pt x="5667375" y="1611313"/>
                </a:lnTo>
                <a:lnTo>
                  <a:pt x="0" y="1611313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333375" y="1397000"/>
            <a:ext cx="31750" cy="1611313"/>
          </a:xfrm>
          <a:custGeom>
            <a:avLst/>
            <a:gdLst/>
            <a:ahLst/>
            <a:cxnLst/>
            <a:rect l="l" t="t" r="r" b="b"/>
            <a:pathLst>
              <a:path w="31750" h="1611313">
                <a:moveTo>
                  <a:pt x="0" y="0"/>
                </a:moveTo>
                <a:lnTo>
                  <a:pt x="31750" y="0"/>
                </a:lnTo>
                <a:lnTo>
                  <a:pt x="31750" y="1611313"/>
                </a:lnTo>
                <a:lnTo>
                  <a:pt x="0" y="1611313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08000" y="1587403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19063" y="83344"/>
                </a:moveTo>
                <a:cubicBezTo>
                  <a:pt x="140419" y="83344"/>
                  <a:pt x="157758" y="66005"/>
                  <a:pt x="157758" y="44648"/>
                </a:cubicBezTo>
                <a:cubicBezTo>
                  <a:pt x="157758" y="23292"/>
                  <a:pt x="140419" y="5953"/>
                  <a:pt x="119063" y="5953"/>
                </a:cubicBezTo>
                <a:cubicBezTo>
                  <a:pt x="97706" y="5953"/>
                  <a:pt x="80367" y="23292"/>
                  <a:pt x="80367" y="44648"/>
                </a:cubicBezTo>
                <a:cubicBezTo>
                  <a:pt x="80367" y="66005"/>
                  <a:pt x="97706" y="83344"/>
                  <a:pt x="119063" y="83344"/>
                </a:cubicBezTo>
                <a:close/>
                <a:moveTo>
                  <a:pt x="35719" y="86320"/>
                </a:moveTo>
                <a:cubicBezTo>
                  <a:pt x="50504" y="86320"/>
                  <a:pt x="62508" y="74317"/>
                  <a:pt x="62508" y="59531"/>
                </a:cubicBezTo>
                <a:cubicBezTo>
                  <a:pt x="62508" y="44746"/>
                  <a:pt x="50504" y="32742"/>
                  <a:pt x="35719" y="32742"/>
                </a:cubicBezTo>
                <a:cubicBezTo>
                  <a:pt x="20933" y="32742"/>
                  <a:pt x="8930" y="44746"/>
                  <a:pt x="8930" y="59531"/>
                </a:cubicBezTo>
                <a:cubicBezTo>
                  <a:pt x="8930" y="74317"/>
                  <a:pt x="20933" y="86320"/>
                  <a:pt x="35719" y="86320"/>
                </a:cubicBezTo>
                <a:close/>
                <a:moveTo>
                  <a:pt x="0" y="154781"/>
                </a:moveTo>
                <a:lnTo>
                  <a:pt x="0" y="166688"/>
                </a:lnTo>
                <a:cubicBezTo>
                  <a:pt x="0" y="173273"/>
                  <a:pt x="5321" y="178594"/>
                  <a:pt x="11906" y="178594"/>
                </a:cubicBezTo>
                <a:lnTo>
                  <a:pt x="44165" y="178594"/>
                </a:lnTo>
                <a:cubicBezTo>
                  <a:pt x="42565" y="174947"/>
                  <a:pt x="41672" y="170929"/>
                  <a:pt x="41672" y="166688"/>
                </a:cubicBezTo>
                <a:lnTo>
                  <a:pt x="41672" y="160734"/>
                </a:lnTo>
                <a:cubicBezTo>
                  <a:pt x="41672" y="140940"/>
                  <a:pt x="49113" y="122858"/>
                  <a:pt x="61354" y="109165"/>
                </a:cubicBezTo>
                <a:cubicBezTo>
                  <a:pt x="57001" y="107863"/>
                  <a:pt x="52388" y="107156"/>
                  <a:pt x="47625" y="107156"/>
                </a:cubicBezTo>
                <a:cubicBezTo>
                  <a:pt x="21320" y="107156"/>
                  <a:pt x="0" y="128476"/>
                  <a:pt x="0" y="154781"/>
                </a:cubicBezTo>
                <a:close/>
                <a:moveTo>
                  <a:pt x="229195" y="59531"/>
                </a:moveTo>
                <a:cubicBezTo>
                  <a:pt x="229195" y="44746"/>
                  <a:pt x="217192" y="32742"/>
                  <a:pt x="202406" y="32742"/>
                </a:cubicBezTo>
                <a:cubicBezTo>
                  <a:pt x="187621" y="32742"/>
                  <a:pt x="175617" y="44746"/>
                  <a:pt x="175617" y="59531"/>
                </a:cubicBezTo>
                <a:cubicBezTo>
                  <a:pt x="175617" y="74317"/>
                  <a:pt x="187621" y="86320"/>
                  <a:pt x="202406" y="86320"/>
                </a:cubicBezTo>
                <a:cubicBezTo>
                  <a:pt x="217192" y="86320"/>
                  <a:pt x="229195" y="74317"/>
                  <a:pt x="229195" y="59531"/>
                </a:cubicBezTo>
                <a:close/>
                <a:moveTo>
                  <a:pt x="59531" y="160734"/>
                </a:moveTo>
                <a:lnTo>
                  <a:pt x="59531" y="166688"/>
                </a:lnTo>
                <a:cubicBezTo>
                  <a:pt x="59531" y="173273"/>
                  <a:pt x="64852" y="178594"/>
                  <a:pt x="71438" y="178594"/>
                </a:cubicBezTo>
                <a:lnTo>
                  <a:pt x="129778" y="178594"/>
                </a:lnTo>
                <a:cubicBezTo>
                  <a:pt x="127136" y="170557"/>
                  <a:pt x="127434" y="162074"/>
                  <a:pt x="133759" y="154781"/>
                </a:cubicBezTo>
                <a:cubicBezTo>
                  <a:pt x="128550" y="148754"/>
                  <a:pt x="126132" y="140010"/>
                  <a:pt x="129518" y="131229"/>
                </a:cubicBezTo>
                <a:cubicBezTo>
                  <a:pt x="131973" y="124867"/>
                  <a:pt x="135434" y="118914"/>
                  <a:pt x="139712" y="113630"/>
                </a:cubicBezTo>
                <a:cubicBezTo>
                  <a:pt x="141722" y="111175"/>
                  <a:pt x="144028" y="109277"/>
                  <a:pt x="146521" y="107900"/>
                </a:cubicBezTo>
                <a:cubicBezTo>
                  <a:pt x="138299" y="103622"/>
                  <a:pt x="128960" y="101203"/>
                  <a:pt x="119063" y="101203"/>
                </a:cubicBezTo>
                <a:cubicBezTo>
                  <a:pt x="86171" y="101203"/>
                  <a:pt x="59531" y="127843"/>
                  <a:pt x="59531" y="160734"/>
                </a:cubicBezTo>
                <a:close/>
                <a:moveTo>
                  <a:pt x="232395" y="144326"/>
                </a:moveTo>
                <a:cubicBezTo>
                  <a:pt x="234739" y="142987"/>
                  <a:pt x="235930" y="140196"/>
                  <a:pt x="234925" y="137629"/>
                </a:cubicBezTo>
                <a:cubicBezTo>
                  <a:pt x="233139" y="133015"/>
                  <a:pt x="230646" y="128662"/>
                  <a:pt x="227521" y="124830"/>
                </a:cubicBezTo>
                <a:cubicBezTo>
                  <a:pt x="225809" y="122709"/>
                  <a:pt x="222796" y="122337"/>
                  <a:pt x="220452" y="123713"/>
                </a:cubicBezTo>
                <a:cubicBezTo>
                  <a:pt x="212341" y="128401"/>
                  <a:pt x="202369" y="122672"/>
                  <a:pt x="202369" y="113258"/>
                </a:cubicBezTo>
                <a:cubicBezTo>
                  <a:pt x="202369" y="110542"/>
                  <a:pt x="200546" y="108124"/>
                  <a:pt x="197867" y="107714"/>
                </a:cubicBezTo>
                <a:cubicBezTo>
                  <a:pt x="193067" y="106970"/>
                  <a:pt x="187896" y="106970"/>
                  <a:pt x="183096" y="107714"/>
                </a:cubicBezTo>
                <a:cubicBezTo>
                  <a:pt x="180417" y="108124"/>
                  <a:pt x="178594" y="110542"/>
                  <a:pt x="178594" y="113258"/>
                </a:cubicBezTo>
                <a:cubicBezTo>
                  <a:pt x="178594" y="122634"/>
                  <a:pt x="168622" y="128401"/>
                  <a:pt x="160511" y="123713"/>
                </a:cubicBezTo>
                <a:cubicBezTo>
                  <a:pt x="158167" y="122374"/>
                  <a:pt x="155153" y="122746"/>
                  <a:pt x="153442" y="124830"/>
                </a:cubicBezTo>
                <a:cubicBezTo>
                  <a:pt x="150316" y="128662"/>
                  <a:pt x="147824" y="133015"/>
                  <a:pt x="146038" y="137629"/>
                </a:cubicBezTo>
                <a:cubicBezTo>
                  <a:pt x="145070" y="140159"/>
                  <a:pt x="146224" y="142949"/>
                  <a:pt x="148568" y="144289"/>
                </a:cubicBezTo>
                <a:cubicBezTo>
                  <a:pt x="156716" y="148977"/>
                  <a:pt x="156716" y="160474"/>
                  <a:pt x="148568" y="165199"/>
                </a:cubicBezTo>
                <a:cubicBezTo>
                  <a:pt x="146224" y="166539"/>
                  <a:pt x="145033" y="169329"/>
                  <a:pt x="146038" y="171859"/>
                </a:cubicBezTo>
                <a:cubicBezTo>
                  <a:pt x="147824" y="176473"/>
                  <a:pt x="150316" y="180826"/>
                  <a:pt x="153442" y="184658"/>
                </a:cubicBezTo>
                <a:cubicBezTo>
                  <a:pt x="155153" y="186779"/>
                  <a:pt x="158167" y="187151"/>
                  <a:pt x="160511" y="185775"/>
                </a:cubicBezTo>
                <a:cubicBezTo>
                  <a:pt x="168622" y="181087"/>
                  <a:pt x="178594" y="186854"/>
                  <a:pt x="178594" y="196230"/>
                </a:cubicBezTo>
                <a:cubicBezTo>
                  <a:pt x="178594" y="198946"/>
                  <a:pt x="180417" y="201364"/>
                  <a:pt x="183096" y="201774"/>
                </a:cubicBezTo>
                <a:cubicBezTo>
                  <a:pt x="187896" y="202518"/>
                  <a:pt x="193067" y="202518"/>
                  <a:pt x="197867" y="201774"/>
                </a:cubicBezTo>
                <a:cubicBezTo>
                  <a:pt x="200546" y="201364"/>
                  <a:pt x="202369" y="198946"/>
                  <a:pt x="202369" y="196230"/>
                </a:cubicBezTo>
                <a:cubicBezTo>
                  <a:pt x="202369" y="186854"/>
                  <a:pt x="212341" y="181087"/>
                  <a:pt x="220452" y="185775"/>
                </a:cubicBezTo>
                <a:cubicBezTo>
                  <a:pt x="222796" y="187114"/>
                  <a:pt x="225809" y="186742"/>
                  <a:pt x="227521" y="184658"/>
                </a:cubicBezTo>
                <a:cubicBezTo>
                  <a:pt x="230646" y="180826"/>
                  <a:pt x="233139" y="176473"/>
                  <a:pt x="234925" y="171859"/>
                </a:cubicBezTo>
                <a:cubicBezTo>
                  <a:pt x="235893" y="169329"/>
                  <a:pt x="234739" y="166539"/>
                  <a:pt x="232395" y="165199"/>
                </a:cubicBezTo>
                <a:cubicBezTo>
                  <a:pt x="224247" y="160511"/>
                  <a:pt x="224247" y="149014"/>
                  <a:pt x="232395" y="144289"/>
                </a:cubicBezTo>
                <a:close/>
                <a:moveTo>
                  <a:pt x="175617" y="154781"/>
                </a:moveTo>
                <a:cubicBezTo>
                  <a:pt x="175617" y="146567"/>
                  <a:pt x="182286" y="139898"/>
                  <a:pt x="190500" y="139898"/>
                </a:cubicBezTo>
                <a:cubicBezTo>
                  <a:pt x="198714" y="139898"/>
                  <a:pt x="205383" y="146567"/>
                  <a:pt x="205383" y="154781"/>
                </a:cubicBezTo>
                <a:cubicBezTo>
                  <a:pt x="205383" y="162995"/>
                  <a:pt x="198714" y="169664"/>
                  <a:pt x="190500" y="169664"/>
                </a:cubicBezTo>
                <a:cubicBezTo>
                  <a:pt x="182286" y="169664"/>
                  <a:pt x="175617" y="162995"/>
                  <a:pt x="175617" y="154781"/>
                </a:cubicBez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41375" y="1555750"/>
            <a:ext cx="162718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Internal Alignment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8000" y="1936653"/>
            <a:ext cx="285839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5" b="1" dirty="0">
                <a:solidFill>
                  <a:srgbClr val="3A5F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Align sales, operations, and finance forecasts.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08000" y="2232325"/>
            <a:ext cx="539750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Cross-functional alignment is critical to ensure consistent demand signals across the organization. Disconnected planning processes lead to conflicting priorities and suboptimal procurement decisions.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20675" y="3140375"/>
            <a:ext cx="5673725" cy="2435225"/>
          </a:xfrm>
          <a:custGeom>
            <a:avLst/>
            <a:gdLst/>
            <a:ahLst/>
            <a:cxnLst/>
            <a:rect l="l" t="t" r="r" b="b"/>
            <a:pathLst>
              <a:path w="5673725" h="2435225">
                <a:moveTo>
                  <a:pt x="0" y="0"/>
                </a:moveTo>
                <a:lnTo>
                  <a:pt x="5673725" y="0"/>
                </a:lnTo>
                <a:lnTo>
                  <a:pt x="5673725" y="2435225"/>
                </a:lnTo>
                <a:lnTo>
                  <a:pt x="0" y="243522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 w="10160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70694" y="3302298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138906" y="79375"/>
                </a:moveTo>
                <a:cubicBezTo>
                  <a:pt x="138906" y="46519"/>
                  <a:pt x="112231" y="19844"/>
                  <a:pt x="79375" y="19844"/>
                </a:cubicBezTo>
                <a:cubicBezTo>
                  <a:pt x="46519" y="19844"/>
                  <a:pt x="19844" y="46519"/>
                  <a:pt x="19844" y="79375"/>
                </a:cubicBezTo>
                <a:cubicBezTo>
                  <a:pt x="19844" y="112231"/>
                  <a:pt x="46519" y="138906"/>
                  <a:pt x="79375" y="138906"/>
                </a:cubicBezTo>
                <a:cubicBezTo>
                  <a:pt x="112231" y="138906"/>
                  <a:pt x="138906" y="112231"/>
                  <a:pt x="138906" y="79375"/>
                </a:cubicBezTo>
                <a:close/>
                <a:moveTo>
                  <a:pt x="0" y="79375"/>
                </a:moveTo>
                <a:cubicBezTo>
                  <a:pt x="0" y="35567"/>
                  <a:pt x="35567" y="0"/>
                  <a:pt x="79375" y="0"/>
                </a:cubicBezTo>
                <a:cubicBezTo>
                  <a:pt x="123183" y="0"/>
                  <a:pt x="158750" y="35567"/>
                  <a:pt x="158750" y="79375"/>
                </a:cubicBezTo>
                <a:cubicBezTo>
                  <a:pt x="158750" y="123183"/>
                  <a:pt x="123183" y="158750"/>
                  <a:pt x="79375" y="158750"/>
                </a:cubicBezTo>
                <a:cubicBezTo>
                  <a:pt x="35567" y="158750"/>
                  <a:pt x="0" y="123183"/>
                  <a:pt x="0" y="79375"/>
                </a:cubicBezTo>
                <a:close/>
                <a:moveTo>
                  <a:pt x="79375" y="104180"/>
                </a:moveTo>
                <a:cubicBezTo>
                  <a:pt x="93065" y="104180"/>
                  <a:pt x="104180" y="93065"/>
                  <a:pt x="104180" y="79375"/>
                </a:cubicBezTo>
                <a:cubicBezTo>
                  <a:pt x="104180" y="65685"/>
                  <a:pt x="93065" y="54570"/>
                  <a:pt x="79375" y="54570"/>
                </a:cubicBezTo>
                <a:cubicBezTo>
                  <a:pt x="65685" y="54570"/>
                  <a:pt x="54570" y="65685"/>
                  <a:pt x="54570" y="79375"/>
                </a:cubicBezTo>
                <a:cubicBezTo>
                  <a:pt x="54570" y="93065"/>
                  <a:pt x="65685" y="104180"/>
                  <a:pt x="79375" y="104180"/>
                </a:cubicBezTo>
                <a:close/>
                <a:moveTo>
                  <a:pt x="79375" y="34727"/>
                </a:moveTo>
                <a:cubicBezTo>
                  <a:pt x="104017" y="34727"/>
                  <a:pt x="124023" y="54733"/>
                  <a:pt x="124023" y="79375"/>
                </a:cubicBezTo>
                <a:cubicBezTo>
                  <a:pt x="124023" y="104017"/>
                  <a:pt x="104017" y="124023"/>
                  <a:pt x="79375" y="124023"/>
                </a:cubicBezTo>
                <a:cubicBezTo>
                  <a:pt x="54733" y="124023"/>
                  <a:pt x="34727" y="104017"/>
                  <a:pt x="34727" y="79375"/>
                </a:cubicBezTo>
                <a:cubicBezTo>
                  <a:pt x="34727" y="54733"/>
                  <a:pt x="54733" y="34727"/>
                  <a:pt x="79375" y="34727"/>
                </a:cubicBezTo>
                <a:close/>
                <a:moveTo>
                  <a:pt x="69453" y="79375"/>
                </a:moveTo>
                <a:cubicBezTo>
                  <a:pt x="69453" y="73899"/>
                  <a:pt x="73899" y="69453"/>
                  <a:pt x="79375" y="69453"/>
                </a:cubicBezTo>
                <a:cubicBezTo>
                  <a:pt x="84851" y="69453"/>
                  <a:pt x="89297" y="73899"/>
                  <a:pt x="89297" y="79375"/>
                </a:cubicBezTo>
                <a:cubicBezTo>
                  <a:pt x="89297" y="84851"/>
                  <a:pt x="84851" y="89297"/>
                  <a:pt x="79375" y="89297"/>
                </a:cubicBezTo>
                <a:cubicBezTo>
                  <a:pt x="73899" y="89297"/>
                  <a:pt x="69453" y="84851"/>
                  <a:pt x="69453" y="79375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12788" y="3270548"/>
            <a:ext cx="16906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Accurate Demand Signals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850" y="3588048"/>
            <a:ext cx="5476875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Ensure accurate and realistic demand signals.</a:t>
            </a: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Forecasts must reflect actual market demand, production requirements, and financial constraints. Overly optimistic projections strain supplier relationships, while conservative estimates leave capacity on the table.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20675" y="5711726"/>
            <a:ext cx="5673725" cy="1196975"/>
          </a:xfrm>
          <a:custGeom>
            <a:avLst/>
            <a:gdLst/>
            <a:ahLst/>
            <a:cxnLst/>
            <a:rect l="l" t="t" r="r" b="b"/>
            <a:pathLst>
              <a:path w="5673725" h="1196975">
                <a:moveTo>
                  <a:pt x="0" y="0"/>
                </a:moveTo>
                <a:lnTo>
                  <a:pt x="5673725" y="0"/>
                </a:lnTo>
                <a:lnTo>
                  <a:pt x="5673725" y="1196975"/>
                </a:lnTo>
                <a:lnTo>
                  <a:pt x="0" y="1196975"/>
                </a:lnTo>
                <a:lnTo>
                  <a:pt x="0" y="0"/>
                </a:lnTo>
                <a:close/>
              </a:path>
            </a:pathLst>
          </a:custGeom>
          <a:solidFill>
            <a:srgbClr val="8D99AE">
              <a:alpha val="14902"/>
            </a:srgbClr>
          </a:solidFill>
          <a:ln w="1016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470694" y="5873653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113854" y="127899"/>
                </a:moveTo>
                <a:lnTo>
                  <a:pt x="30851" y="44896"/>
                </a:lnTo>
                <a:cubicBezTo>
                  <a:pt x="23906" y="54632"/>
                  <a:pt x="19844" y="66539"/>
                  <a:pt x="19844" y="79375"/>
                </a:cubicBezTo>
                <a:cubicBezTo>
                  <a:pt x="19844" y="112241"/>
                  <a:pt x="46509" y="138906"/>
                  <a:pt x="79375" y="138906"/>
                </a:cubicBezTo>
                <a:cubicBezTo>
                  <a:pt x="92242" y="138906"/>
                  <a:pt x="104149" y="134844"/>
                  <a:pt x="113854" y="127899"/>
                </a:cubicBezTo>
                <a:close/>
                <a:moveTo>
                  <a:pt x="127899" y="113854"/>
                </a:moveTo>
                <a:cubicBezTo>
                  <a:pt x="134844" y="104118"/>
                  <a:pt x="138906" y="92211"/>
                  <a:pt x="138906" y="79375"/>
                </a:cubicBezTo>
                <a:cubicBezTo>
                  <a:pt x="138906" y="46509"/>
                  <a:pt x="112241" y="19844"/>
                  <a:pt x="79375" y="19844"/>
                </a:cubicBezTo>
                <a:cubicBezTo>
                  <a:pt x="66508" y="19844"/>
                  <a:pt x="54601" y="23906"/>
                  <a:pt x="44896" y="30851"/>
                </a:cubicBezTo>
                <a:lnTo>
                  <a:pt x="127899" y="113854"/>
                </a:lnTo>
                <a:close/>
                <a:moveTo>
                  <a:pt x="0" y="79375"/>
                </a:moveTo>
                <a:cubicBezTo>
                  <a:pt x="0" y="35567"/>
                  <a:pt x="35567" y="0"/>
                  <a:pt x="79375" y="0"/>
                </a:cubicBezTo>
                <a:cubicBezTo>
                  <a:pt x="123183" y="0"/>
                  <a:pt x="158750" y="35567"/>
                  <a:pt x="158750" y="79375"/>
                </a:cubicBezTo>
                <a:cubicBezTo>
                  <a:pt x="158750" y="123183"/>
                  <a:pt x="123183" y="158750"/>
                  <a:pt x="79375" y="158750"/>
                </a:cubicBezTo>
                <a:cubicBezTo>
                  <a:pt x="35567" y="158750"/>
                  <a:pt x="0" y="123183"/>
                  <a:pt x="0" y="79375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12788" y="5841903"/>
            <a:ext cx="142875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Eliminate Speculation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50850" y="6159403"/>
            <a:ext cx="5476875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Avoid speculative or uncommitted forecasts.</a:t>
            </a: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Suppliers require firm commitments to justify capacity investments. Unrealistic projections damage credibility and reduce supplier willingness to prioritize your allocations.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194425" y="1400175"/>
            <a:ext cx="5673725" cy="2117725"/>
          </a:xfrm>
          <a:custGeom>
            <a:avLst/>
            <a:gdLst/>
            <a:ahLst/>
            <a:cxnLst/>
            <a:rect l="l" t="t" r="r" b="b"/>
            <a:pathLst>
              <a:path w="5673725" h="2117725">
                <a:moveTo>
                  <a:pt x="0" y="0"/>
                </a:moveTo>
                <a:lnTo>
                  <a:pt x="5673725" y="0"/>
                </a:lnTo>
                <a:lnTo>
                  <a:pt x="5673725" y="2117725"/>
                </a:lnTo>
                <a:lnTo>
                  <a:pt x="0" y="2117725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14902"/>
            </a:srgbClr>
          </a:solidFill>
          <a:ln w="10160">
            <a:solidFill>
              <a:srgbClr val="C5A5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66272" y="1593852"/>
            <a:ext cx="178594" cy="158750"/>
          </a:xfrm>
          <a:custGeom>
            <a:avLst/>
            <a:gdLst/>
            <a:ahLst/>
            <a:cxnLst/>
            <a:rect l="l" t="t" r="r" b="b"/>
            <a:pathLst>
              <a:path w="178594" h="158750">
                <a:moveTo>
                  <a:pt x="95963" y="-5860"/>
                </a:moveTo>
                <a:cubicBezTo>
                  <a:pt x="94692" y="-8341"/>
                  <a:pt x="92118" y="-9922"/>
                  <a:pt x="89328" y="-9922"/>
                </a:cubicBezTo>
                <a:cubicBezTo>
                  <a:pt x="86537" y="-9922"/>
                  <a:pt x="83964" y="-8341"/>
                  <a:pt x="82693" y="-5860"/>
                </a:cubicBezTo>
                <a:lnTo>
                  <a:pt x="59872" y="38850"/>
                </a:lnTo>
                <a:lnTo>
                  <a:pt x="10294" y="46726"/>
                </a:lnTo>
                <a:cubicBezTo>
                  <a:pt x="7534" y="47160"/>
                  <a:pt x="5240" y="49113"/>
                  <a:pt x="4372" y="51780"/>
                </a:cubicBezTo>
                <a:cubicBezTo>
                  <a:pt x="3504" y="54446"/>
                  <a:pt x="4217" y="57361"/>
                  <a:pt x="6170" y="59345"/>
                </a:cubicBezTo>
                <a:lnTo>
                  <a:pt x="41641" y="94847"/>
                </a:lnTo>
                <a:lnTo>
                  <a:pt x="33827" y="144425"/>
                </a:lnTo>
                <a:cubicBezTo>
                  <a:pt x="33393" y="147185"/>
                  <a:pt x="34541" y="149975"/>
                  <a:pt x="36804" y="151619"/>
                </a:cubicBezTo>
                <a:cubicBezTo>
                  <a:pt x="39067" y="153262"/>
                  <a:pt x="42044" y="153510"/>
                  <a:pt x="44555" y="152239"/>
                </a:cubicBezTo>
                <a:lnTo>
                  <a:pt x="89328" y="129480"/>
                </a:lnTo>
                <a:lnTo>
                  <a:pt x="134069" y="152239"/>
                </a:lnTo>
                <a:cubicBezTo>
                  <a:pt x="136550" y="153510"/>
                  <a:pt x="139557" y="153262"/>
                  <a:pt x="141821" y="151619"/>
                </a:cubicBezTo>
                <a:cubicBezTo>
                  <a:pt x="144084" y="149975"/>
                  <a:pt x="145231" y="147216"/>
                  <a:pt x="144797" y="144425"/>
                </a:cubicBezTo>
                <a:lnTo>
                  <a:pt x="136953" y="94847"/>
                </a:lnTo>
                <a:lnTo>
                  <a:pt x="172424" y="59345"/>
                </a:lnTo>
                <a:cubicBezTo>
                  <a:pt x="174408" y="57361"/>
                  <a:pt x="175090" y="54446"/>
                  <a:pt x="174222" y="51780"/>
                </a:cubicBezTo>
                <a:cubicBezTo>
                  <a:pt x="173354" y="49113"/>
                  <a:pt x="171090" y="47160"/>
                  <a:pt x="168300" y="46726"/>
                </a:cubicBezTo>
                <a:lnTo>
                  <a:pt x="118752" y="38850"/>
                </a:lnTo>
                <a:lnTo>
                  <a:pt x="95963" y="-586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618287" y="1562102"/>
            <a:ext cx="146843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Strategic Prioritization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356350" y="1879602"/>
            <a:ext cx="5413375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Prioritize strategic and high-margin programs.</a:t>
            </a: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In constrained supply environments, not all programs can receive equal support. Clear prioritization frameworks ensure critical initiatives receive preferential allocation.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356350" y="2625727"/>
            <a:ext cx="2627313" cy="730250"/>
          </a:xfrm>
          <a:custGeom>
            <a:avLst/>
            <a:gdLst/>
            <a:ahLst/>
            <a:cxnLst/>
            <a:rect l="l" t="t" r="r" b="b"/>
            <a:pathLst>
              <a:path w="2627313" h="730250">
                <a:moveTo>
                  <a:pt x="0" y="0"/>
                </a:moveTo>
                <a:lnTo>
                  <a:pt x="2627313" y="0"/>
                </a:lnTo>
                <a:lnTo>
                  <a:pt x="2627313" y="730250"/>
                </a:lnTo>
                <a:lnTo>
                  <a:pt x="0" y="730250"/>
                </a:lnTo>
                <a:lnTo>
                  <a:pt x="0" y="0"/>
                </a:lnTo>
                <a:close/>
              </a:path>
            </a:pathLst>
          </a:custGeom>
          <a:solidFill>
            <a:srgbClr val="1A1D24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7575550" y="2720977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53690" y="0"/>
                </a:moveTo>
                <a:lnTo>
                  <a:pt x="137033" y="0"/>
                </a:lnTo>
                <a:cubicBezTo>
                  <a:pt x="146893" y="0"/>
                  <a:pt x="154930" y="8111"/>
                  <a:pt x="154558" y="17934"/>
                </a:cubicBezTo>
                <a:cubicBezTo>
                  <a:pt x="154484" y="19906"/>
                  <a:pt x="154409" y="21878"/>
                  <a:pt x="154298" y="23812"/>
                </a:cubicBezTo>
                <a:lnTo>
                  <a:pt x="172752" y="23812"/>
                </a:lnTo>
                <a:cubicBezTo>
                  <a:pt x="182463" y="23812"/>
                  <a:pt x="191021" y="31849"/>
                  <a:pt x="190277" y="42342"/>
                </a:cubicBezTo>
                <a:cubicBezTo>
                  <a:pt x="187486" y="80925"/>
                  <a:pt x="167767" y="102133"/>
                  <a:pt x="146372" y="113221"/>
                </a:cubicBezTo>
                <a:cubicBezTo>
                  <a:pt x="140494" y="116272"/>
                  <a:pt x="134503" y="118542"/>
                  <a:pt x="128811" y="120216"/>
                </a:cubicBezTo>
                <a:cubicBezTo>
                  <a:pt x="121295" y="130857"/>
                  <a:pt x="113481" y="136475"/>
                  <a:pt x="107268" y="139489"/>
                </a:cubicBezTo>
                <a:lnTo>
                  <a:pt x="107268" y="166688"/>
                </a:lnTo>
                <a:lnTo>
                  <a:pt x="131080" y="166688"/>
                </a:lnTo>
                <a:cubicBezTo>
                  <a:pt x="137666" y="166688"/>
                  <a:pt x="142987" y="172008"/>
                  <a:pt x="142987" y="178594"/>
                </a:cubicBezTo>
                <a:cubicBezTo>
                  <a:pt x="142987" y="185179"/>
                  <a:pt x="137666" y="190500"/>
                  <a:pt x="131080" y="190500"/>
                </a:cubicBezTo>
                <a:lnTo>
                  <a:pt x="59643" y="190500"/>
                </a:lnTo>
                <a:cubicBezTo>
                  <a:pt x="53057" y="190500"/>
                  <a:pt x="47737" y="185179"/>
                  <a:pt x="47737" y="178594"/>
                </a:cubicBezTo>
                <a:cubicBezTo>
                  <a:pt x="47737" y="172008"/>
                  <a:pt x="53057" y="166688"/>
                  <a:pt x="59643" y="166688"/>
                </a:cubicBezTo>
                <a:lnTo>
                  <a:pt x="83455" y="166688"/>
                </a:lnTo>
                <a:lnTo>
                  <a:pt x="83455" y="139489"/>
                </a:lnTo>
                <a:cubicBezTo>
                  <a:pt x="77502" y="136624"/>
                  <a:pt x="70098" y="131304"/>
                  <a:pt x="62880" y="121518"/>
                </a:cubicBezTo>
                <a:cubicBezTo>
                  <a:pt x="56034" y="119732"/>
                  <a:pt x="48592" y="117016"/>
                  <a:pt x="41337" y="112923"/>
                </a:cubicBezTo>
                <a:cubicBezTo>
                  <a:pt x="21208" y="101650"/>
                  <a:pt x="3051" y="80404"/>
                  <a:pt x="446" y="42267"/>
                </a:cubicBezTo>
                <a:cubicBezTo>
                  <a:pt x="-260" y="31812"/>
                  <a:pt x="8260" y="23775"/>
                  <a:pt x="17971" y="23775"/>
                </a:cubicBezTo>
                <a:lnTo>
                  <a:pt x="36426" y="23775"/>
                </a:lnTo>
                <a:cubicBezTo>
                  <a:pt x="36314" y="21841"/>
                  <a:pt x="36240" y="19906"/>
                  <a:pt x="36165" y="17897"/>
                </a:cubicBezTo>
                <a:cubicBezTo>
                  <a:pt x="35793" y="8037"/>
                  <a:pt x="43830" y="-37"/>
                  <a:pt x="53690" y="-37"/>
                </a:cubicBezTo>
                <a:close/>
                <a:moveTo>
                  <a:pt x="37765" y="41672"/>
                </a:moveTo>
                <a:lnTo>
                  <a:pt x="18269" y="41672"/>
                </a:lnTo>
                <a:cubicBezTo>
                  <a:pt x="20575" y="73186"/>
                  <a:pt x="35049" y="88962"/>
                  <a:pt x="49969" y="97334"/>
                </a:cubicBezTo>
                <a:cubicBezTo>
                  <a:pt x="44611" y="83455"/>
                  <a:pt x="40184" y="65336"/>
                  <a:pt x="37765" y="41672"/>
                </a:cubicBezTo>
                <a:close/>
                <a:moveTo>
                  <a:pt x="141387" y="95548"/>
                </a:moveTo>
                <a:cubicBezTo>
                  <a:pt x="156456" y="86692"/>
                  <a:pt x="170073" y="70954"/>
                  <a:pt x="172380" y="41672"/>
                </a:cubicBezTo>
                <a:lnTo>
                  <a:pt x="152921" y="41672"/>
                </a:lnTo>
                <a:cubicBezTo>
                  <a:pt x="150614" y="64331"/>
                  <a:pt x="146447" y="81930"/>
                  <a:pt x="141387" y="95548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423819" y="2974977"/>
            <a:ext cx="2492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High-Margin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427787" y="3133727"/>
            <a:ext cx="248443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Priority allocation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9080500" y="2625727"/>
            <a:ext cx="2627313" cy="730250"/>
          </a:xfrm>
          <a:custGeom>
            <a:avLst/>
            <a:gdLst/>
            <a:ahLst/>
            <a:cxnLst/>
            <a:rect l="l" t="t" r="r" b="b"/>
            <a:pathLst>
              <a:path w="2627313" h="730250">
                <a:moveTo>
                  <a:pt x="0" y="0"/>
                </a:moveTo>
                <a:lnTo>
                  <a:pt x="2627313" y="0"/>
                </a:lnTo>
                <a:lnTo>
                  <a:pt x="2627313" y="730250"/>
                </a:lnTo>
                <a:lnTo>
                  <a:pt x="0" y="730250"/>
                </a:lnTo>
                <a:lnTo>
                  <a:pt x="0" y="0"/>
                </a:lnTo>
                <a:close/>
              </a:path>
            </a:pathLst>
          </a:custGeom>
          <a:solidFill>
            <a:srgbClr val="1A1D24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10299700" y="2720977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47625" y="119063"/>
                </a:moveTo>
                <a:lnTo>
                  <a:pt x="9116" y="119063"/>
                </a:lnTo>
                <a:cubicBezTo>
                  <a:pt x="-149" y="119063"/>
                  <a:pt x="-5842" y="108979"/>
                  <a:pt x="-1079" y="101017"/>
                </a:cubicBezTo>
                <a:lnTo>
                  <a:pt x="18604" y="68200"/>
                </a:lnTo>
                <a:cubicBezTo>
                  <a:pt x="21841" y="62805"/>
                  <a:pt x="27645" y="59531"/>
                  <a:pt x="33933" y="59531"/>
                </a:cubicBezTo>
                <a:lnTo>
                  <a:pt x="69279" y="59531"/>
                </a:lnTo>
                <a:cubicBezTo>
                  <a:pt x="97594" y="11571"/>
                  <a:pt x="139824" y="9153"/>
                  <a:pt x="168064" y="13283"/>
                </a:cubicBezTo>
                <a:cubicBezTo>
                  <a:pt x="172827" y="13990"/>
                  <a:pt x="176547" y="17711"/>
                  <a:pt x="177217" y="22436"/>
                </a:cubicBezTo>
                <a:cubicBezTo>
                  <a:pt x="181347" y="50676"/>
                  <a:pt x="178929" y="92906"/>
                  <a:pt x="130969" y="121221"/>
                </a:cubicBezTo>
                <a:lnTo>
                  <a:pt x="130969" y="156567"/>
                </a:lnTo>
                <a:cubicBezTo>
                  <a:pt x="130969" y="162855"/>
                  <a:pt x="127695" y="168659"/>
                  <a:pt x="122300" y="171896"/>
                </a:cubicBezTo>
                <a:lnTo>
                  <a:pt x="89483" y="191579"/>
                </a:lnTo>
                <a:cubicBezTo>
                  <a:pt x="81558" y="196342"/>
                  <a:pt x="71438" y="190612"/>
                  <a:pt x="71438" y="181384"/>
                </a:cubicBezTo>
                <a:lnTo>
                  <a:pt x="71438" y="142875"/>
                </a:lnTo>
                <a:cubicBezTo>
                  <a:pt x="71438" y="129741"/>
                  <a:pt x="60759" y="119063"/>
                  <a:pt x="47625" y="119063"/>
                </a:cubicBezTo>
                <a:lnTo>
                  <a:pt x="47588" y="119063"/>
                </a:lnTo>
                <a:close/>
                <a:moveTo>
                  <a:pt x="148828" y="59531"/>
                </a:moveTo>
                <a:cubicBezTo>
                  <a:pt x="148828" y="49674"/>
                  <a:pt x="140826" y="41672"/>
                  <a:pt x="130969" y="41672"/>
                </a:cubicBezTo>
                <a:cubicBezTo>
                  <a:pt x="121112" y="41672"/>
                  <a:pt x="113109" y="49674"/>
                  <a:pt x="113109" y="59531"/>
                </a:cubicBezTo>
                <a:cubicBezTo>
                  <a:pt x="113109" y="69388"/>
                  <a:pt x="121112" y="77391"/>
                  <a:pt x="130969" y="77391"/>
                </a:cubicBezTo>
                <a:cubicBezTo>
                  <a:pt x="140826" y="77391"/>
                  <a:pt x="148828" y="69388"/>
                  <a:pt x="148828" y="59531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9147969" y="2974977"/>
            <a:ext cx="2492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Strategic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9151938" y="3133727"/>
            <a:ext cx="248443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Growth initiatives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194425" y="3651150"/>
            <a:ext cx="5673725" cy="2482850"/>
          </a:xfrm>
          <a:custGeom>
            <a:avLst/>
            <a:gdLst/>
            <a:ahLst/>
            <a:cxnLst/>
            <a:rect l="l" t="t" r="r" b="b"/>
            <a:pathLst>
              <a:path w="5673725" h="2482850">
                <a:moveTo>
                  <a:pt x="0" y="0"/>
                </a:moveTo>
                <a:lnTo>
                  <a:pt x="5673725" y="0"/>
                </a:lnTo>
                <a:lnTo>
                  <a:pt x="5673725" y="2482850"/>
                </a:lnTo>
                <a:lnTo>
                  <a:pt x="0" y="248285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20000"/>
            </a:srgbClr>
          </a:solidFill>
          <a:ln w="10160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6376194" y="3844827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59531" y="19844"/>
                </a:moveTo>
                <a:cubicBezTo>
                  <a:pt x="59531" y="14356"/>
                  <a:pt x="63965" y="9922"/>
                  <a:pt x="69453" y="9922"/>
                </a:cubicBezTo>
                <a:lnTo>
                  <a:pt x="89297" y="9922"/>
                </a:lnTo>
                <a:cubicBezTo>
                  <a:pt x="94785" y="9922"/>
                  <a:pt x="99219" y="14356"/>
                  <a:pt x="99219" y="19844"/>
                </a:cubicBezTo>
                <a:lnTo>
                  <a:pt x="99219" y="39688"/>
                </a:lnTo>
                <a:cubicBezTo>
                  <a:pt x="99219" y="45176"/>
                  <a:pt x="94785" y="49609"/>
                  <a:pt x="89297" y="49609"/>
                </a:cubicBezTo>
                <a:lnTo>
                  <a:pt x="86816" y="49609"/>
                </a:lnTo>
                <a:lnTo>
                  <a:pt x="86816" y="69453"/>
                </a:lnTo>
                <a:lnTo>
                  <a:pt x="124023" y="69453"/>
                </a:lnTo>
                <a:cubicBezTo>
                  <a:pt x="136364" y="69453"/>
                  <a:pt x="146348" y="79437"/>
                  <a:pt x="146348" y="91777"/>
                </a:cubicBezTo>
                <a:lnTo>
                  <a:pt x="146348" y="109141"/>
                </a:lnTo>
                <a:lnTo>
                  <a:pt x="148828" y="109141"/>
                </a:lnTo>
                <a:cubicBezTo>
                  <a:pt x="154316" y="109141"/>
                  <a:pt x="158750" y="113574"/>
                  <a:pt x="158750" y="119062"/>
                </a:cubicBezTo>
                <a:lnTo>
                  <a:pt x="158750" y="138906"/>
                </a:lnTo>
                <a:cubicBezTo>
                  <a:pt x="158750" y="144394"/>
                  <a:pt x="154316" y="148828"/>
                  <a:pt x="148828" y="148828"/>
                </a:cubicBezTo>
                <a:lnTo>
                  <a:pt x="128984" y="148828"/>
                </a:lnTo>
                <a:cubicBezTo>
                  <a:pt x="123496" y="148828"/>
                  <a:pt x="119062" y="144394"/>
                  <a:pt x="119062" y="138906"/>
                </a:cubicBezTo>
                <a:lnTo>
                  <a:pt x="119062" y="119062"/>
                </a:lnTo>
                <a:cubicBezTo>
                  <a:pt x="119062" y="113574"/>
                  <a:pt x="123496" y="109141"/>
                  <a:pt x="128984" y="109141"/>
                </a:cubicBezTo>
                <a:lnTo>
                  <a:pt x="131465" y="109141"/>
                </a:lnTo>
                <a:lnTo>
                  <a:pt x="131465" y="91777"/>
                </a:lnTo>
                <a:cubicBezTo>
                  <a:pt x="131465" y="87654"/>
                  <a:pt x="128147" y="84336"/>
                  <a:pt x="124023" y="84336"/>
                </a:cubicBezTo>
                <a:lnTo>
                  <a:pt x="86816" y="84336"/>
                </a:lnTo>
                <a:lnTo>
                  <a:pt x="86816" y="109141"/>
                </a:lnTo>
                <a:lnTo>
                  <a:pt x="89297" y="109141"/>
                </a:lnTo>
                <a:cubicBezTo>
                  <a:pt x="94785" y="109141"/>
                  <a:pt x="99219" y="113574"/>
                  <a:pt x="99219" y="119062"/>
                </a:cubicBezTo>
                <a:lnTo>
                  <a:pt x="99219" y="138906"/>
                </a:lnTo>
                <a:cubicBezTo>
                  <a:pt x="99219" y="144394"/>
                  <a:pt x="94785" y="148828"/>
                  <a:pt x="89297" y="148828"/>
                </a:cubicBezTo>
                <a:lnTo>
                  <a:pt x="69453" y="148828"/>
                </a:lnTo>
                <a:cubicBezTo>
                  <a:pt x="63965" y="148828"/>
                  <a:pt x="59531" y="144394"/>
                  <a:pt x="59531" y="138906"/>
                </a:cubicBezTo>
                <a:lnTo>
                  <a:pt x="59531" y="119062"/>
                </a:lnTo>
                <a:cubicBezTo>
                  <a:pt x="59531" y="113574"/>
                  <a:pt x="63965" y="109141"/>
                  <a:pt x="69453" y="109141"/>
                </a:cubicBezTo>
                <a:lnTo>
                  <a:pt x="71934" y="109141"/>
                </a:lnTo>
                <a:lnTo>
                  <a:pt x="71934" y="84336"/>
                </a:lnTo>
                <a:lnTo>
                  <a:pt x="34727" y="84336"/>
                </a:lnTo>
                <a:cubicBezTo>
                  <a:pt x="30603" y="84336"/>
                  <a:pt x="27285" y="87654"/>
                  <a:pt x="27285" y="91777"/>
                </a:cubicBezTo>
                <a:lnTo>
                  <a:pt x="27285" y="109141"/>
                </a:lnTo>
                <a:lnTo>
                  <a:pt x="29766" y="109141"/>
                </a:lnTo>
                <a:cubicBezTo>
                  <a:pt x="35254" y="109141"/>
                  <a:pt x="39688" y="113574"/>
                  <a:pt x="39688" y="119062"/>
                </a:cubicBezTo>
                <a:lnTo>
                  <a:pt x="39688" y="138906"/>
                </a:lnTo>
                <a:cubicBezTo>
                  <a:pt x="39688" y="144394"/>
                  <a:pt x="35254" y="148828"/>
                  <a:pt x="29766" y="148828"/>
                </a:cubicBezTo>
                <a:lnTo>
                  <a:pt x="9922" y="148828"/>
                </a:lnTo>
                <a:cubicBezTo>
                  <a:pt x="4434" y="148828"/>
                  <a:pt x="0" y="144394"/>
                  <a:pt x="0" y="138906"/>
                </a:cubicBezTo>
                <a:lnTo>
                  <a:pt x="0" y="119062"/>
                </a:lnTo>
                <a:cubicBezTo>
                  <a:pt x="0" y="113574"/>
                  <a:pt x="4434" y="109141"/>
                  <a:pt x="9922" y="109141"/>
                </a:cubicBezTo>
                <a:lnTo>
                  <a:pt x="12402" y="109141"/>
                </a:lnTo>
                <a:lnTo>
                  <a:pt x="12402" y="91777"/>
                </a:lnTo>
                <a:cubicBezTo>
                  <a:pt x="12402" y="79437"/>
                  <a:pt x="22386" y="69453"/>
                  <a:pt x="34727" y="69453"/>
                </a:cubicBezTo>
                <a:lnTo>
                  <a:pt x="71934" y="69453"/>
                </a:lnTo>
                <a:lnTo>
                  <a:pt x="71934" y="49609"/>
                </a:lnTo>
                <a:lnTo>
                  <a:pt x="69453" y="49609"/>
                </a:lnTo>
                <a:cubicBezTo>
                  <a:pt x="63965" y="49609"/>
                  <a:pt x="59531" y="45176"/>
                  <a:pt x="59531" y="39688"/>
                </a:cubicBezTo>
                <a:lnTo>
                  <a:pt x="59531" y="19844"/>
                </a:lnTo>
                <a:close/>
              </a:path>
            </a:pathLst>
          </a:custGeom>
          <a:solidFill>
            <a:srgbClr val="ED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6554787" y="3813077"/>
            <a:ext cx="52308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Cross-Functional Integration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356350" y="4162327"/>
            <a:ext cx="5349875" cy="539750"/>
          </a:xfrm>
          <a:custGeom>
            <a:avLst/>
            <a:gdLst/>
            <a:ahLst/>
            <a:cxnLst/>
            <a:rect l="l" t="t" r="r" b="b"/>
            <a:pathLst>
              <a:path w="5349875" h="539750">
                <a:moveTo>
                  <a:pt x="0" y="0"/>
                </a:moveTo>
                <a:lnTo>
                  <a:pt x="5349875" y="0"/>
                </a:lnTo>
                <a:lnTo>
                  <a:pt x="5349875" y="539750"/>
                </a:lnTo>
                <a:lnTo>
                  <a:pt x="0" y="539750"/>
                </a:lnTo>
                <a:lnTo>
                  <a:pt x="0" y="0"/>
                </a:lnTo>
                <a:close/>
              </a:path>
            </a:pathLst>
          </a:custGeom>
          <a:solidFill>
            <a:srgbClr val="1A1D24">
              <a:alpha val="4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6451600" y="4273452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0" y="0"/>
                </a:moveTo>
                <a:lnTo>
                  <a:pt x="317500" y="0"/>
                </a:lnTo>
                <a:lnTo>
                  <a:pt x="317500" y="317500"/>
                </a:lnTo>
                <a:lnTo>
                  <a:pt x="0" y="3175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6546850" y="4368702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15875" y="15875"/>
                </a:moveTo>
                <a:cubicBezTo>
                  <a:pt x="15875" y="11485"/>
                  <a:pt x="12328" y="7938"/>
                  <a:pt x="7938" y="7938"/>
                </a:cubicBezTo>
                <a:cubicBezTo>
                  <a:pt x="3547" y="7938"/>
                  <a:pt x="0" y="11485"/>
                  <a:pt x="0" y="15875"/>
                </a:cubicBezTo>
                <a:lnTo>
                  <a:pt x="0" y="99219"/>
                </a:lnTo>
                <a:cubicBezTo>
                  <a:pt x="0" y="110182"/>
                  <a:pt x="8880" y="119063"/>
                  <a:pt x="19844" y="119063"/>
                </a:cubicBezTo>
                <a:lnTo>
                  <a:pt x="119063" y="119063"/>
                </a:lnTo>
                <a:cubicBezTo>
                  <a:pt x="123453" y="119063"/>
                  <a:pt x="127000" y="115515"/>
                  <a:pt x="127000" y="111125"/>
                </a:cubicBezTo>
                <a:cubicBezTo>
                  <a:pt x="127000" y="106735"/>
                  <a:pt x="123453" y="103188"/>
                  <a:pt x="119063" y="103188"/>
                </a:cubicBezTo>
                <a:lnTo>
                  <a:pt x="19844" y="103188"/>
                </a:lnTo>
                <a:cubicBezTo>
                  <a:pt x="17661" y="103188"/>
                  <a:pt x="15875" y="101402"/>
                  <a:pt x="15875" y="99219"/>
                </a:cubicBezTo>
                <a:lnTo>
                  <a:pt x="15875" y="15875"/>
                </a:lnTo>
                <a:close/>
                <a:moveTo>
                  <a:pt x="116731" y="37356"/>
                </a:moveTo>
                <a:cubicBezTo>
                  <a:pt x="119831" y="34255"/>
                  <a:pt x="119831" y="29220"/>
                  <a:pt x="116731" y="26119"/>
                </a:cubicBezTo>
                <a:cubicBezTo>
                  <a:pt x="113630" y="23019"/>
                  <a:pt x="108595" y="23019"/>
                  <a:pt x="105494" y="26119"/>
                </a:cubicBezTo>
                <a:lnTo>
                  <a:pt x="79375" y="52263"/>
                </a:lnTo>
                <a:lnTo>
                  <a:pt x="65137" y="38050"/>
                </a:lnTo>
                <a:cubicBezTo>
                  <a:pt x="62037" y="34950"/>
                  <a:pt x="57001" y="34950"/>
                  <a:pt x="53901" y="38050"/>
                </a:cubicBezTo>
                <a:lnTo>
                  <a:pt x="30088" y="61863"/>
                </a:lnTo>
                <a:cubicBezTo>
                  <a:pt x="26988" y="64963"/>
                  <a:pt x="26988" y="69999"/>
                  <a:pt x="30088" y="73099"/>
                </a:cubicBezTo>
                <a:cubicBezTo>
                  <a:pt x="33189" y="76200"/>
                  <a:pt x="38224" y="76200"/>
                  <a:pt x="41325" y="73099"/>
                </a:cubicBezTo>
                <a:lnTo>
                  <a:pt x="59531" y="54893"/>
                </a:lnTo>
                <a:lnTo>
                  <a:pt x="73769" y="69131"/>
                </a:lnTo>
                <a:cubicBezTo>
                  <a:pt x="76870" y="72231"/>
                  <a:pt x="81905" y="72231"/>
                  <a:pt x="85006" y="69131"/>
                </a:cubicBezTo>
                <a:lnTo>
                  <a:pt x="116756" y="37381"/>
                </a:lnTo>
                <a:close/>
              </a:path>
            </a:pathLst>
          </a:custGeom>
          <a:solidFill>
            <a:srgbClr val="1A1D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6864350" y="4257577"/>
            <a:ext cx="14684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Sales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864350" y="4448077"/>
            <a:ext cx="146050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Customer demand &amp; pipeline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356350" y="4797327"/>
            <a:ext cx="5349875" cy="539750"/>
          </a:xfrm>
          <a:custGeom>
            <a:avLst/>
            <a:gdLst/>
            <a:ahLst/>
            <a:cxnLst/>
            <a:rect l="l" t="t" r="r" b="b"/>
            <a:pathLst>
              <a:path w="5349875" h="539750">
                <a:moveTo>
                  <a:pt x="0" y="0"/>
                </a:moveTo>
                <a:lnTo>
                  <a:pt x="5349875" y="0"/>
                </a:lnTo>
                <a:lnTo>
                  <a:pt x="5349875" y="539750"/>
                </a:lnTo>
                <a:lnTo>
                  <a:pt x="0" y="539750"/>
                </a:lnTo>
                <a:lnTo>
                  <a:pt x="0" y="0"/>
                </a:lnTo>
                <a:close/>
              </a:path>
            </a:pathLst>
          </a:custGeom>
          <a:solidFill>
            <a:srgbClr val="1A1D24">
              <a:alpha val="4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6451600" y="4908452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0" y="0"/>
                </a:moveTo>
                <a:lnTo>
                  <a:pt x="317500" y="0"/>
                </a:lnTo>
                <a:lnTo>
                  <a:pt x="317500" y="317500"/>
                </a:lnTo>
                <a:lnTo>
                  <a:pt x="0" y="3175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6530975" y="5003702"/>
            <a:ext cx="158750" cy="127000"/>
          </a:xfrm>
          <a:custGeom>
            <a:avLst/>
            <a:gdLst/>
            <a:ahLst/>
            <a:cxnLst/>
            <a:rect l="l" t="t" r="r" b="b"/>
            <a:pathLst>
              <a:path w="158750" h="127000">
                <a:moveTo>
                  <a:pt x="103163" y="52214"/>
                </a:moveTo>
                <a:cubicBezTo>
                  <a:pt x="106189" y="51395"/>
                  <a:pt x="109364" y="52834"/>
                  <a:pt x="110728" y="55637"/>
                </a:cubicBezTo>
                <a:lnTo>
                  <a:pt x="115342" y="64963"/>
                </a:lnTo>
                <a:cubicBezTo>
                  <a:pt x="117897" y="65311"/>
                  <a:pt x="120402" y="66005"/>
                  <a:pt x="122758" y="66973"/>
                </a:cubicBezTo>
                <a:lnTo>
                  <a:pt x="131440" y="61193"/>
                </a:lnTo>
                <a:cubicBezTo>
                  <a:pt x="134045" y="59457"/>
                  <a:pt x="137492" y="59804"/>
                  <a:pt x="139700" y="62012"/>
                </a:cubicBezTo>
                <a:lnTo>
                  <a:pt x="144463" y="66774"/>
                </a:lnTo>
                <a:cubicBezTo>
                  <a:pt x="146670" y="68982"/>
                  <a:pt x="147017" y="72454"/>
                  <a:pt x="145281" y="75034"/>
                </a:cubicBezTo>
                <a:lnTo>
                  <a:pt x="139502" y="83691"/>
                </a:lnTo>
                <a:cubicBezTo>
                  <a:pt x="139973" y="84857"/>
                  <a:pt x="140395" y="86072"/>
                  <a:pt x="140742" y="87337"/>
                </a:cubicBezTo>
                <a:cubicBezTo>
                  <a:pt x="141089" y="88602"/>
                  <a:pt x="141312" y="89843"/>
                  <a:pt x="141486" y="91108"/>
                </a:cubicBezTo>
                <a:lnTo>
                  <a:pt x="150837" y="95721"/>
                </a:lnTo>
                <a:cubicBezTo>
                  <a:pt x="153640" y="97110"/>
                  <a:pt x="155079" y="100285"/>
                  <a:pt x="154260" y="103287"/>
                </a:cubicBezTo>
                <a:lnTo>
                  <a:pt x="152524" y="109786"/>
                </a:lnTo>
                <a:cubicBezTo>
                  <a:pt x="151705" y="112787"/>
                  <a:pt x="148903" y="114821"/>
                  <a:pt x="145777" y="114622"/>
                </a:cubicBezTo>
                <a:lnTo>
                  <a:pt x="135359" y="113953"/>
                </a:lnTo>
                <a:cubicBezTo>
                  <a:pt x="133796" y="115962"/>
                  <a:pt x="131986" y="117822"/>
                  <a:pt x="129927" y="119410"/>
                </a:cubicBezTo>
                <a:lnTo>
                  <a:pt x="130597" y="129803"/>
                </a:lnTo>
                <a:cubicBezTo>
                  <a:pt x="130795" y="132928"/>
                  <a:pt x="128761" y="135756"/>
                  <a:pt x="125760" y="136550"/>
                </a:cubicBezTo>
                <a:lnTo>
                  <a:pt x="119261" y="138286"/>
                </a:lnTo>
                <a:cubicBezTo>
                  <a:pt x="116235" y="139105"/>
                  <a:pt x="113085" y="137666"/>
                  <a:pt x="111696" y="134863"/>
                </a:cubicBezTo>
                <a:lnTo>
                  <a:pt x="107082" y="125537"/>
                </a:lnTo>
                <a:cubicBezTo>
                  <a:pt x="104527" y="125189"/>
                  <a:pt x="102022" y="124495"/>
                  <a:pt x="99665" y="123527"/>
                </a:cubicBezTo>
                <a:lnTo>
                  <a:pt x="90984" y="129307"/>
                </a:lnTo>
                <a:cubicBezTo>
                  <a:pt x="88379" y="131043"/>
                  <a:pt x="84931" y="130696"/>
                  <a:pt x="82724" y="128488"/>
                </a:cubicBezTo>
                <a:lnTo>
                  <a:pt x="77961" y="123726"/>
                </a:lnTo>
                <a:cubicBezTo>
                  <a:pt x="75754" y="121518"/>
                  <a:pt x="75406" y="118070"/>
                  <a:pt x="77143" y="115466"/>
                </a:cubicBezTo>
                <a:lnTo>
                  <a:pt x="82922" y="106784"/>
                </a:lnTo>
                <a:cubicBezTo>
                  <a:pt x="82451" y="105618"/>
                  <a:pt x="82029" y="104403"/>
                  <a:pt x="81682" y="103138"/>
                </a:cubicBezTo>
                <a:cubicBezTo>
                  <a:pt x="81335" y="101873"/>
                  <a:pt x="81111" y="100608"/>
                  <a:pt x="80938" y="99368"/>
                </a:cubicBezTo>
                <a:lnTo>
                  <a:pt x="71586" y="94754"/>
                </a:lnTo>
                <a:cubicBezTo>
                  <a:pt x="68783" y="93365"/>
                  <a:pt x="67370" y="90190"/>
                  <a:pt x="68163" y="87188"/>
                </a:cubicBezTo>
                <a:lnTo>
                  <a:pt x="69900" y="80690"/>
                </a:lnTo>
                <a:cubicBezTo>
                  <a:pt x="70718" y="77688"/>
                  <a:pt x="73521" y="75654"/>
                  <a:pt x="76646" y="75853"/>
                </a:cubicBezTo>
                <a:lnTo>
                  <a:pt x="87040" y="76522"/>
                </a:lnTo>
                <a:cubicBezTo>
                  <a:pt x="88602" y="74513"/>
                  <a:pt x="90413" y="72653"/>
                  <a:pt x="92472" y="71065"/>
                </a:cubicBezTo>
                <a:lnTo>
                  <a:pt x="91802" y="60697"/>
                </a:lnTo>
                <a:cubicBezTo>
                  <a:pt x="91604" y="57572"/>
                  <a:pt x="93638" y="54744"/>
                  <a:pt x="96639" y="53950"/>
                </a:cubicBezTo>
                <a:lnTo>
                  <a:pt x="103138" y="52214"/>
                </a:lnTo>
                <a:close/>
                <a:moveTo>
                  <a:pt x="111224" y="84336"/>
                </a:moveTo>
                <a:cubicBezTo>
                  <a:pt x="105201" y="84343"/>
                  <a:pt x="100316" y="89239"/>
                  <a:pt x="100323" y="95262"/>
                </a:cubicBezTo>
                <a:cubicBezTo>
                  <a:pt x="100329" y="101286"/>
                  <a:pt x="105225" y="106171"/>
                  <a:pt x="111249" y="106164"/>
                </a:cubicBezTo>
                <a:cubicBezTo>
                  <a:pt x="117273" y="106157"/>
                  <a:pt x="122158" y="101261"/>
                  <a:pt x="122151" y="95238"/>
                </a:cubicBezTo>
                <a:cubicBezTo>
                  <a:pt x="122144" y="89214"/>
                  <a:pt x="117248" y="84329"/>
                  <a:pt x="111224" y="84336"/>
                </a:cubicBezTo>
                <a:close/>
                <a:moveTo>
                  <a:pt x="55786" y="-11286"/>
                </a:moveTo>
                <a:lnTo>
                  <a:pt x="62285" y="-9550"/>
                </a:lnTo>
                <a:cubicBezTo>
                  <a:pt x="65286" y="-8731"/>
                  <a:pt x="67320" y="-5904"/>
                  <a:pt x="67121" y="-2803"/>
                </a:cubicBezTo>
                <a:lnTo>
                  <a:pt x="66452" y="7565"/>
                </a:lnTo>
                <a:cubicBezTo>
                  <a:pt x="68511" y="9153"/>
                  <a:pt x="70321" y="10988"/>
                  <a:pt x="71884" y="13022"/>
                </a:cubicBezTo>
                <a:lnTo>
                  <a:pt x="82302" y="12353"/>
                </a:lnTo>
                <a:cubicBezTo>
                  <a:pt x="85403" y="12154"/>
                  <a:pt x="88230" y="14188"/>
                  <a:pt x="89049" y="17190"/>
                </a:cubicBezTo>
                <a:lnTo>
                  <a:pt x="90785" y="23688"/>
                </a:lnTo>
                <a:cubicBezTo>
                  <a:pt x="91579" y="26690"/>
                  <a:pt x="90165" y="29865"/>
                  <a:pt x="87362" y="31254"/>
                </a:cubicBezTo>
                <a:lnTo>
                  <a:pt x="78011" y="35868"/>
                </a:lnTo>
                <a:cubicBezTo>
                  <a:pt x="77837" y="37133"/>
                  <a:pt x="77589" y="38398"/>
                  <a:pt x="77267" y="39638"/>
                </a:cubicBezTo>
                <a:cubicBezTo>
                  <a:pt x="76944" y="40878"/>
                  <a:pt x="76498" y="42118"/>
                  <a:pt x="76026" y="43284"/>
                </a:cubicBezTo>
                <a:lnTo>
                  <a:pt x="81806" y="51966"/>
                </a:lnTo>
                <a:cubicBezTo>
                  <a:pt x="83542" y="54570"/>
                  <a:pt x="83195" y="58018"/>
                  <a:pt x="80987" y="60226"/>
                </a:cubicBezTo>
                <a:lnTo>
                  <a:pt x="76225" y="64988"/>
                </a:lnTo>
                <a:cubicBezTo>
                  <a:pt x="74017" y="67196"/>
                  <a:pt x="70569" y="67543"/>
                  <a:pt x="67965" y="65807"/>
                </a:cubicBezTo>
                <a:lnTo>
                  <a:pt x="59283" y="60027"/>
                </a:lnTo>
                <a:cubicBezTo>
                  <a:pt x="56927" y="60995"/>
                  <a:pt x="54421" y="61689"/>
                  <a:pt x="51867" y="62037"/>
                </a:cubicBezTo>
                <a:lnTo>
                  <a:pt x="47253" y="71363"/>
                </a:lnTo>
                <a:cubicBezTo>
                  <a:pt x="45864" y="74166"/>
                  <a:pt x="42689" y="75580"/>
                  <a:pt x="39688" y="74786"/>
                </a:cubicBezTo>
                <a:lnTo>
                  <a:pt x="33189" y="73050"/>
                </a:lnTo>
                <a:cubicBezTo>
                  <a:pt x="30163" y="72231"/>
                  <a:pt x="28153" y="69404"/>
                  <a:pt x="28352" y="66303"/>
                </a:cubicBezTo>
                <a:lnTo>
                  <a:pt x="29021" y="55910"/>
                </a:lnTo>
                <a:cubicBezTo>
                  <a:pt x="26963" y="54322"/>
                  <a:pt x="25152" y="52487"/>
                  <a:pt x="23589" y="50453"/>
                </a:cubicBezTo>
                <a:lnTo>
                  <a:pt x="13171" y="51122"/>
                </a:lnTo>
                <a:cubicBezTo>
                  <a:pt x="10071" y="51321"/>
                  <a:pt x="7243" y="49287"/>
                  <a:pt x="6424" y="46286"/>
                </a:cubicBezTo>
                <a:lnTo>
                  <a:pt x="4688" y="39787"/>
                </a:lnTo>
                <a:cubicBezTo>
                  <a:pt x="3894" y="36785"/>
                  <a:pt x="5308" y="33610"/>
                  <a:pt x="8111" y="32221"/>
                </a:cubicBezTo>
                <a:lnTo>
                  <a:pt x="17463" y="27608"/>
                </a:lnTo>
                <a:cubicBezTo>
                  <a:pt x="17636" y="26343"/>
                  <a:pt x="17884" y="25102"/>
                  <a:pt x="18207" y="23837"/>
                </a:cubicBezTo>
                <a:cubicBezTo>
                  <a:pt x="18554" y="22572"/>
                  <a:pt x="18951" y="21357"/>
                  <a:pt x="19447" y="20191"/>
                </a:cubicBezTo>
                <a:lnTo>
                  <a:pt x="13667" y="11534"/>
                </a:lnTo>
                <a:cubicBezTo>
                  <a:pt x="11931" y="8930"/>
                  <a:pt x="12278" y="5482"/>
                  <a:pt x="14486" y="3274"/>
                </a:cubicBezTo>
                <a:lnTo>
                  <a:pt x="19248" y="-1488"/>
                </a:lnTo>
                <a:cubicBezTo>
                  <a:pt x="21456" y="-3696"/>
                  <a:pt x="24904" y="-4043"/>
                  <a:pt x="27508" y="-2307"/>
                </a:cubicBezTo>
                <a:lnTo>
                  <a:pt x="36190" y="3473"/>
                </a:lnTo>
                <a:cubicBezTo>
                  <a:pt x="38546" y="2505"/>
                  <a:pt x="41052" y="1811"/>
                  <a:pt x="43607" y="1463"/>
                </a:cubicBezTo>
                <a:lnTo>
                  <a:pt x="48220" y="-7863"/>
                </a:lnTo>
                <a:cubicBezTo>
                  <a:pt x="49609" y="-10666"/>
                  <a:pt x="52760" y="-12080"/>
                  <a:pt x="55786" y="-11286"/>
                </a:cubicBezTo>
                <a:close/>
                <a:moveTo>
                  <a:pt x="47724" y="20836"/>
                </a:moveTo>
                <a:cubicBezTo>
                  <a:pt x="41701" y="20836"/>
                  <a:pt x="36810" y="25726"/>
                  <a:pt x="36810" y="31750"/>
                </a:cubicBezTo>
                <a:cubicBezTo>
                  <a:pt x="36810" y="37774"/>
                  <a:pt x="41701" y="42664"/>
                  <a:pt x="47724" y="42664"/>
                </a:cubicBezTo>
                <a:cubicBezTo>
                  <a:pt x="53748" y="42664"/>
                  <a:pt x="58638" y="37774"/>
                  <a:pt x="58638" y="31750"/>
                </a:cubicBezTo>
                <a:cubicBezTo>
                  <a:pt x="58638" y="25726"/>
                  <a:pt x="53748" y="20836"/>
                  <a:pt x="47724" y="20836"/>
                </a:cubicBezTo>
                <a:close/>
              </a:path>
            </a:pathLst>
          </a:custGeom>
          <a:solidFill>
            <a:srgbClr val="ED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6864350" y="4892577"/>
            <a:ext cx="16748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Operations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864350" y="5083077"/>
            <a:ext cx="16668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Production capacity &amp; constraints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6356350" y="5432327"/>
            <a:ext cx="5349875" cy="539750"/>
          </a:xfrm>
          <a:custGeom>
            <a:avLst/>
            <a:gdLst/>
            <a:ahLst/>
            <a:cxnLst/>
            <a:rect l="l" t="t" r="r" b="b"/>
            <a:pathLst>
              <a:path w="5349875" h="539750">
                <a:moveTo>
                  <a:pt x="0" y="0"/>
                </a:moveTo>
                <a:lnTo>
                  <a:pt x="5349875" y="0"/>
                </a:lnTo>
                <a:lnTo>
                  <a:pt x="5349875" y="539750"/>
                </a:lnTo>
                <a:lnTo>
                  <a:pt x="0" y="539750"/>
                </a:lnTo>
                <a:lnTo>
                  <a:pt x="0" y="0"/>
                </a:lnTo>
                <a:close/>
              </a:path>
            </a:pathLst>
          </a:custGeom>
          <a:solidFill>
            <a:srgbClr val="1A1D24">
              <a:alpha val="4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Shape 45"/>
          <p:cNvSpPr/>
          <p:nvPr/>
        </p:nvSpPr>
        <p:spPr>
          <a:xfrm>
            <a:off x="6451600" y="5543452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0" y="0"/>
                </a:moveTo>
                <a:lnTo>
                  <a:pt x="317500" y="0"/>
                </a:lnTo>
                <a:lnTo>
                  <a:pt x="317500" y="317500"/>
                </a:lnTo>
                <a:lnTo>
                  <a:pt x="0" y="317500"/>
                </a:lnTo>
                <a:lnTo>
                  <a:pt x="0" y="0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Shape 46"/>
          <p:cNvSpPr/>
          <p:nvPr/>
        </p:nvSpPr>
        <p:spPr>
          <a:xfrm>
            <a:off x="6570662" y="5638702"/>
            <a:ext cx="79375" cy="127000"/>
          </a:xfrm>
          <a:custGeom>
            <a:avLst/>
            <a:gdLst/>
            <a:ahLst/>
            <a:cxnLst/>
            <a:rect l="l" t="t" r="r" b="b"/>
            <a:pathLst>
              <a:path w="79375" h="127000">
                <a:moveTo>
                  <a:pt x="33734" y="5953"/>
                </a:moveTo>
                <a:cubicBezTo>
                  <a:pt x="33734" y="2654"/>
                  <a:pt x="36388" y="0"/>
                  <a:pt x="39688" y="0"/>
                </a:cubicBezTo>
                <a:cubicBezTo>
                  <a:pt x="42987" y="0"/>
                  <a:pt x="45641" y="2654"/>
                  <a:pt x="45641" y="5953"/>
                </a:cubicBezTo>
                <a:lnTo>
                  <a:pt x="45641" y="15875"/>
                </a:lnTo>
                <a:lnTo>
                  <a:pt x="59531" y="15875"/>
                </a:lnTo>
                <a:cubicBezTo>
                  <a:pt x="63922" y="15875"/>
                  <a:pt x="67469" y="19422"/>
                  <a:pt x="67469" y="23812"/>
                </a:cubicBezTo>
                <a:cubicBezTo>
                  <a:pt x="67469" y="28203"/>
                  <a:pt x="63922" y="31750"/>
                  <a:pt x="59531" y="31750"/>
                </a:cubicBezTo>
                <a:lnTo>
                  <a:pt x="31031" y="31750"/>
                </a:lnTo>
                <a:cubicBezTo>
                  <a:pt x="24854" y="31750"/>
                  <a:pt x="19844" y="36761"/>
                  <a:pt x="19844" y="42937"/>
                </a:cubicBezTo>
                <a:cubicBezTo>
                  <a:pt x="19844" y="48518"/>
                  <a:pt x="23937" y="53231"/>
                  <a:pt x="29443" y="54025"/>
                </a:cubicBezTo>
                <a:lnTo>
                  <a:pt x="52164" y="57274"/>
                </a:lnTo>
                <a:cubicBezTo>
                  <a:pt x="65509" y="59184"/>
                  <a:pt x="75406" y="70594"/>
                  <a:pt x="75406" y="84063"/>
                </a:cubicBezTo>
                <a:cubicBezTo>
                  <a:pt x="75406" y="99020"/>
                  <a:pt x="63277" y="111125"/>
                  <a:pt x="48344" y="111125"/>
                </a:cubicBezTo>
                <a:lnTo>
                  <a:pt x="45641" y="111125"/>
                </a:lnTo>
                <a:lnTo>
                  <a:pt x="45641" y="121047"/>
                </a:lnTo>
                <a:cubicBezTo>
                  <a:pt x="45641" y="124346"/>
                  <a:pt x="42987" y="127000"/>
                  <a:pt x="39688" y="127000"/>
                </a:cubicBezTo>
                <a:cubicBezTo>
                  <a:pt x="36388" y="127000"/>
                  <a:pt x="33734" y="124346"/>
                  <a:pt x="33734" y="121047"/>
                </a:cubicBezTo>
                <a:lnTo>
                  <a:pt x="33734" y="111125"/>
                </a:lnTo>
                <a:lnTo>
                  <a:pt x="15875" y="111125"/>
                </a:lnTo>
                <a:cubicBezTo>
                  <a:pt x="11485" y="111125"/>
                  <a:pt x="7938" y="107578"/>
                  <a:pt x="7938" y="103188"/>
                </a:cubicBezTo>
                <a:cubicBezTo>
                  <a:pt x="7938" y="98797"/>
                  <a:pt x="11485" y="95250"/>
                  <a:pt x="15875" y="95250"/>
                </a:cubicBezTo>
                <a:lnTo>
                  <a:pt x="48344" y="95250"/>
                </a:lnTo>
                <a:cubicBezTo>
                  <a:pt x="54521" y="95250"/>
                  <a:pt x="59531" y="90239"/>
                  <a:pt x="59531" y="84063"/>
                </a:cubicBezTo>
                <a:cubicBezTo>
                  <a:pt x="59531" y="78482"/>
                  <a:pt x="55438" y="73769"/>
                  <a:pt x="49932" y="72975"/>
                </a:cubicBezTo>
                <a:lnTo>
                  <a:pt x="27211" y="69726"/>
                </a:lnTo>
                <a:cubicBezTo>
                  <a:pt x="13866" y="67841"/>
                  <a:pt x="3969" y="56406"/>
                  <a:pt x="3969" y="42937"/>
                </a:cubicBezTo>
                <a:cubicBezTo>
                  <a:pt x="3969" y="28004"/>
                  <a:pt x="16098" y="15875"/>
                  <a:pt x="31031" y="15875"/>
                </a:cubicBezTo>
                <a:lnTo>
                  <a:pt x="33734" y="15875"/>
                </a:lnTo>
                <a:lnTo>
                  <a:pt x="33734" y="5953"/>
                </a:lnTo>
                <a:close/>
              </a:path>
            </a:pathLst>
          </a:custGeom>
          <a:solidFill>
            <a:srgbClr val="1A1D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6864350" y="5527577"/>
            <a:ext cx="1222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Finance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864350" y="5718077"/>
            <a:ext cx="12144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Budget &amp; margin targets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6194425" y="6267351"/>
            <a:ext cx="5673725" cy="641350"/>
          </a:xfrm>
          <a:custGeom>
            <a:avLst/>
            <a:gdLst/>
            <a:ahLst/>
            <a:cxnLst/>
            <a:rect l="l" t="t" r="r" b="b"/>
            <a:pathLst>
              <a:path w="5673725" h="641350">
                <a:moveTo>
                  <a:pt x="0" y="0"/>
                </a:moveTo>
                <a:lnTo>
                  <a:pt x="5673725" y="0"/>
                </a:lnTo>
                <a:lnTo>
                  <a:pt x="5673725" y="641350"/>
                </a:lnTo>
                <a:lnTo>
                  <a:pt x="0" y="641350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20000"/>
            </a:srgbClr>
          </a:solidFill>
          <a:ln w="10160">
            <a:solidFill>
              <a:srgbClr val="C5A575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6354366" y="6508653"/>
            <a:ext cx="138906" cy="158750"/>
          </a:xfrm>
          <a:custGeom>
            <a:avLst/>
            <a:gdLst/>
            <a:ahLst/>
            <a:cxnLst/>
            <a:rect l="l" t="t" r="r" b="b"/>
            <a:pathLst>
              <a:path w="138906" h="158750">
                <a:moveTo>
                  <a:pt x="39688" y="0"/>
                </a:moveTo>
                <a:cubicBezTo>
                  <a:pt x="45176" y="0"/>
                  <a:pt x="49609" y="4434"/>
                  <a:pt x="49609" y="9922"/>
                </a:cubicBezTo>
                <a:lnTo>
                  <a:pt x="49609" y="19844"/>
                </a:lnTo>
                <a:lnTo>
                  <a:pt x="89297" y="19844"/>
                </a:lnTo>
                <a:lnTo>
                  <a:pt x="89297" y="9922"/>
                </a:lnTo>
                <a:cubicBezTo>
                  <a:pt x="89297" y="4434"/>
                  <a:pt x="93731" y="0"/>
                  <a:pt x="99219" y="0"/>
                </a:cubicBezTo>
                <a:cubicBezTo>
                  <a:pt x="104707" y="0"/>
                  <a:pt x="109141" y="4434"/>
                  <a:pt x="109141" y="9922"/>
                </a:cubicBezTo>
                <a:lnTo>
                  <a:pt x="109141" y="19844"/>
                </a:lnTo>
                <a:lnTo>
                  <a:pt x="119062" y="19844"/>
                </a:lnTo>
                <a:cubicBezTo>
                  <a:pt x="130008" y="19844"/>
                  <a:pt x="138906" y="28742"/>
                  <a:pt x="138906" y="39688"/>
                </a:cubicBezTo>
                <a:lnTo>
                  <a:pt x="138906" y="128984"/>
                </a:lnTo>
                <a:cubicBezTo>
                  <a:pt x="138906" y="139929"/>
                  <a:pt x="130008" y="148828"/>
                  <a:pt x="119062" y="148828"/>
                </a:cubicBezTo>
                <a:lnTo>
                  <a:pt x="19844" y="148828"/>
                </a:lnTo>
                <a:cubicBezTo>
                  <a:pt x="8899" y="148828"/>
                  <a:pt x="0" y="139929"/>
                  <a:pt x="0" y="128984"/>
                </a:cubicBezTo>
                <a:lnTo>
                  <a:pt x="0" y="39688"/>
                </a:lnTo>
                <a:cubicBezTo>
                  <a:pt x="0" y="28742"/>
                  <a:pt x="8899" y="19844"/>
                  <a:pt x="19844" y="19844"/>
                </a:cubicBezTo>
                <a:lnTo>
                  <a:pt x="29766" y="19844"/>
                </a:lnTo>
                <a:lnTo>
                  <a:pt x="29766" y="9922"/>
                </a:lnTo>
                <a:cubicBezTo>
                  <a:pt x="29766" y="4434"/>
                  <a:pt x="34199" y="0"/>
                  <a:pt x="39688" y="0"/>
                </a:cubicBezTo>
                <a:close/>
                <a:moveTo>
                  <a:pt x="19844" y="74414"/>
                </a:moveTo>
                <a:lnTo>
                  <a:pt x="19844" y="84336"/>
                </a:lnTo>
                <a:cubicBezTo>
                  <a:pt x="19844" y="87064"/>
                  <a:pt x="22076" y="89297"/>
                  <a:pt x="24805" y="89297"/>
                </a:cubicBezTo>
                <a:lnTo>
                  <a:pt x="34727" y="89297"/>
                </a:lnTo>
                <a:cubicBezTo>
                  <a:pt x="37455" y="89297"/>
                  <a:pt x="39688" y="87064"/>
                  <a:pt x="39688" y="84336"/>
                </a:cubicBezTo>
                <a:lnTo>
                  <a:pt x="39688" y="74414"/>
                </a:lnTo>
                <a:cubicBezTo>
                  <a:pt x="39688" y="71686"/>
                  <a:pt x="37455" y="69453"/>
                  <a:pt x="34727" y="69453"/>
                </a:cubicBezTo>
                <a:lnTo>
                  <a:pt x="24805" y="69453"/>
                </a:lnTo>
                <a:cubicBezTo>
                  <a:pt x="22076" y="69453"/>
                  <a:pt x="19844" y="71686"/>
                  <a:pt x="19844" y="74414"/>
                </a:cubicBezTo>
                <a:close/>
                <a:moveTo>
                  <a:pt x="59531" y="74414"/>
                </a:moveTo>
                <a:lnTo>
                  <a:pt x="59531" y="84336"/>
                </a:lnTo>
                <a:cubicBezTo>
                  <a:pt x="59531" y="87064"/>
                  <a:pt x="61764" y="89297"/>
                  <a:pt x="64492" y="89297"/>
                </a:cubicBezTo>
                <a:lnTo>
                  <a:pt x="74414" y="89297"/>
                </a:lnTo>
                <a:cubicBezTo>
                  <a:pt x="77143" y="89297"/>
                  <a:pt x="79375" y="87064"/>
                  <a:pt x="79375" y="84336"/>
                </a:cubicBezTo>
                <a:lnTo>
                  <a:pt x="79375" y="74414"/>
                </a:lnTo>
                <a:cubicBezTo>
                  <a:pt x="79375" y="71686"/>
                  <a:pt x="77143" y="69453"/>
                  <a:pt x="74414" y="69453"/>
                </a:cubicBezTo>
                <a:lnTo>
                  <a:pt x="64492" y="69453"/>
                </a:lnTo>
                <a:cubicBezTo>
                  <a:pt x="61764" y="69453"/>
                  <a:pt x="59531" y="71686"/>
                  <a:pt x="59531" y="74414"/>
                </a:cubicBezTo>
                <a:close/>
                <a:moveTo>
                  <a:pt x="104180" y="69453"/>
                </a:moveTo>
                <a:cubicBezTo>
                  <a:pt x="101451" y="69453"/>
                  <a:pt x="99219" y="71686"/>
                  <a:pt x="99219" y="74414"/>
                </a:cubicBezTo>
                <a:lnTo>
                  <a:pt x="99219" y="84336"/>
                </a:lnTo>
                <a:cubicBezTo>
                  <a:pt x="99219" y="87064"/>
                  <a:pt x="101451" y="89297"/>
                  <a:pt x="104180" y="89297"/>
                </a:cubicBezTo>
                <a:lnTo>
                  <a:pt x="114102" y="89297"/>
                </a:lnTo>
                <a:cubicBezTo>
                  <a:pt x="116830" y="89297"/>
                  <a:pt x="119062" y="87064"/>
                  <a:pt x="119062" y="84336"/>
                </a:cubicBezTo>
                <a:lnTo>
                  <a:pt x="119062" y="74414"/>
                </a:lnTo>
                <a:cubicBezTo>
                  <a:pt x="119062" y="71686"/>
                  <a:pt x="116830" y="69453"/>
                  <a:pt x="114102" y="69453"/>
                </a:cubicBezTo>
                <a:lnTo>
                  <a:pt x="104180" y="69453"/>
                </a:lnTo>
                <a:close/>
                <a:moveTo>
                  <a:pt x="19844" y="114102"/>
                </a:moveTo>
                <a:lnTo>
                  <a:pt x="19844" y="124023"/>
                </a:lnTo>
                <a:cubicBezTo>
                  <a:pt x="19844" y="126752"/>
                  <a:pt x="22076" y="128984"/>
                  <a:pt x="24805" y="128984"/>
                </a:cubicBezTo>
                <a:lnTo>
                  <a:pt x="34727" y="128984"/>
                </a:lnTo>
                <a:cubicBezTo>
                  <a:pt x="37455" y="128984"/>
                  <a:pt x="39688" y="126752"/>
                  <a:pt x="39688" y="124023"/>
                </a:cubicBezTo>
                <a:lnTo>
                  <a:pt x="39688" y="114102"/>
                </a:lnTo>
                <a:cubicBezTo>
                  <a:pt x="39688" y="111373"/>
                  <a:pt x="37455" y="109141"/>
                  <a:pt x="34727" y="109141"/>
                </a:cubicBezTo>
                <a:lnTo>
                  <a:pt x="24805" y="109141"/>
                </a:lnTo>
                <a:cubicBezTo>
                  <a:pt x="22076" y="109141"/>
                  <a:pt x="19844" y="111373"/>
                  <a:pt x="19844" y="114102"/>
                </a:cubicBezTo>
                <a:close/>
                <a:moveTo>
                  <a:pt x="64492" y="109141"/>
                </a:moveTo>
                <a:cubicBezTo>
                  <a:pt x="61764" y="109141"/>
                  <a:pt x="59531" y="111373"/>
                  <a:pt x="59531" y="114102"/>
                </a:cubicBezTo>
                <a:lnTo>
                  <a:pt x="59531" y="124023"/>
                </a:lnTo>
                <a:cubicBezTo>
                  <a:pt x="59531" y="126752"/>
                  <a:pt x="61764" y="128984"/>
                  <a:pt x="64492" y="128984"/>
                </a:cubicBezTo>
                <a:lnTo>
                  <a:pt x="74414" y="128984"/>
                </a:lnTo>
                <a:cubicBezTo>
                  <a:pt x="77143" y="128984"/>
                  <a:pt x="79375" y="126752"/>
                  <a:pt x="79375" y="124023"/>
                </a:cubicBezTo>
                <a:lnTo>
                  <a:pt x="79375" y="114102"/>
                </a:lnTo>
                <a:cubicBezTo>
                  <a:pt x="79375" y="111373"/>
                  <a:pt x="77143" y="109141"/>
                  <a:pt x="74414" y="109141"/>
                </a:cubicBezTo>
                <a:lnTo>
                  <a:pt x="64492" y="109141"/>
                </a:lnTo>
                <a:close/>
                <a:moveTo>
                  <a:pt x="99219" y="114102"/>
                </a:moveTo>
                <a:lnTo>
                  <a:pt x="99219" y="124023"/>
                </a:lnTo>
                <a:cubicBezTo>
                  <a:pt x="99219" y="126752"/>
                  <a:pt x="101451" y="128984"/>
                  <a:pt x="104180" y="128984"/>
                </a:cubicBezTo>
                <a:lnTo>
                  <a:pt x="114102" y="128984"/>
                </a:lnTo>
                <a:cubicBezTo>
                  <a:pt x="116830" y="128984"/>
                  <a:pt x="119062" y="126752"/>
                  <a:pt x="119062" y="124023"/>
                </a:cubicBezTo>
                <a:lnTo>
                  <a:pt x="119062" y="114102"/>
                </a:lnTo>
                <a:cubicBezTo>
                  <a:pt x="119062" y="111373"/>
                  <a:pt x="116830" y="109141"/>
                  <a:pt x="114102" y="109141"/>
                </a:cubicBezTo>
                <a:lnTo>
                  <a:pt x="104180" y="109141"/>
                </a:lnTo>
                <a:cubicBezTo>
                  <a:pt x="101451" y="109141"/>
                  <a:pt x="99219" y="111373"/>
                  <a:pt x="99219" y="114102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6618287" y="6397528"/>
            <a:ext cx="1603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Review Frequency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6618287" y="6556278"/>
            <a:ext cx="16271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C5A57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Monthly S&amp;OP Cycles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media.istockphoto.com/ccc609526e534a0f87f55f497ce045e1eb457f84.jpg"/>
          <p:cNvPicPr>
            <a:picLocks noChangeAspect="1"/>
          </p:cNvPicPr>
          <p:nvPr/>
        </p:nvPicPr>
        <p:blipFill>
          <a:blip r:embed="rId3">
            <a:alphaModFix amt="10000"/>
          </a:blip>
          <a:srcRect l="36" r="36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4">
                  <a:alpha val="95000"/>
                </a:srgbClr>
              </a:gs>
              <a:gs pos="50000">
                <a:srgbClr val="1A1D24">
                  <a:alpha val="90000"/>
                </a:srgbClr>
              </a:gs>
              <a:gs pos="100000">
                <a:srgbClr val="8D99AE">
                  <a:alpha val="1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317500" y="317500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0" y="0"/>
                </a:moveTo>
                <a:lnTo>
                  <a:pt x="317500" y="0"/>
                </a:lnTo>
                <a:lnTo>
                  <a:pt x="317500" y="317500"/>
                </a:lnTo>
                <a:lnTo>
                  <a:pt x="0" y="317500"/>
                </a:lnTo>
                <a:lnTo>
                  <a:pt x="0" y="0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388441" y="365125"/>
            <a:ext cx="2460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1A1D2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03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730250" y="396875"/>
            <a:ext cx="1349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kern="0" spc="219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Critical Action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17500" y="698500"/>
            <a:ext cx="1174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Secure Supply &amp; Capacity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17500" y="1206500"/>
            <a:ext cx="762000" cy="31750"/>
          </a:xfrm>
          <a:custGeom>
            <a:avLst/>
            <a:gdLst/>
            <a:ahLst/>
            <a:cxnLst/>
            <a:rect l="l" t="t" r="r" b="b"/>
            <a:pathLst>
              <a:path w="762000" h="31750">
                <a:moveTo>
                  <a:pt x="0" y="0"/>
                </a:moveTo>
                <a:lnTo>
                  <a:pt x="762000" y="0"/>
                </a:lnTo>
                <a:lnTo>
                  <a:pt x="762000" y="31750"/>
                </a:lnTo>
                <a:lnTo>
                  <a:pt x="0" y="31750"/>
                </a:lnTo>
                <a:lnTo>
                  <a:pt x="0" y="0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333375" y="1397000"/>
            <a:ext cx="6238875" cy="1404938"/>
          </a:xfrm>
          <a:custGeom>
            <a:avLst/>
            <a:gdLst/>
            <a:ahLst/>
            <a:cxnLst/>
            <a:rect l="l" t="t" r="r" b="b"/>
            <a:pathLst>
              <a:path w="6238875" h="1404938">
                <a:moveTo>
                  <a:pt x="0" y="0"/>
                </a:moveTo>
                <a:lnTo>
                  <a:pt x="6238875" y="0"/>
                </a:lnTo>
                <a:lnTo>
                  <a:pt x="6238875" y="1404938"/>
                </a:lnTo>
                <a:lnTo>
                  <a:pt x="0" y="1404938"/>
                </a:lnTo>
                <a:lnTo>
                  <a:pt x="0" y="0"/>
                </a:lnTo>
                <a:close/>
              </a:path>
            </a:pathLst>
          </a:custGeom>
          <a:solidFill>
            <a:srgbClr val="8D99AE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333375" y="1397000"/>
            <a:ext cx="31750" cy="1404938"/>
          </a:xfrm>
          <a:custGeom>
            <a:avLst/>
            <a:gdLst/>
            <a:ahLst/>
            <a:cxnLst/>
            <a:rect l="l" t="t" r="r" b="b"/>
            <a:pathLst>
              <a:path w="31750" h="1404938">
                <a:moveTo>
                  <a:pt x="0" y="0"/>
                </a:moveTo>
                <a:lnTo>
                  <a:pt x="31750" y="0"/>
                </a:lnTo>
                <a:lnTo>
                  <a:pt x="31750" y="1404938"/>
                </a:lnTo>
                <a:lnTo>
                  <a:pt x="0" y="1404938"/>
                </a:lnTo>
                <a:lnTo>
                  <a:pt x="0" y="0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519906" y="1587403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00050" y="31700"/>
                </a:moveTo>
                <a:lnTo>
                  <a:pt x="56666" y="79921"/>
                </a:lnTo>
                <a:cubicBezTo>
                  <a:pt x="54955" y="81818"/>
                  <a:pt x="55029" y="84758"/>
                  <a:pt x="56852" y="86581"/>
                </a:cubicBezTo>
                <a:cubicBezTo>
                  <a:pt x="68200" y="97929"/>
                  <a:pt x="86618" y="97929"/>
                  <a:pt x="97966" y="86581"/>
                </a:cubicBezTo>
                <a:lnTo>
                  <a:pt x="109798" y="74749"/>
                </a:lnTo>
                <a:cubicBezTo>
                  <a:pt x="111361" y="73186"/>
                  <a:pt x="113333" y="72330"/>
                  <a:pt x="115342" y="72182"/>
                </a:cubicBezTo>
                <a:cubicBezTo>
                  <a:pt x="117872" y="71958"/>
                  <a:pt x="120476" y="72814"/>
                  <a:pt x="122411" y="74749"/>
                </a:cubicBezTo>
                <a:lnTo>
                  <a:pt x="188119" y="139898"/>
                </a:lnTo>
                <a:lnTo>
                  <a:pt x="214313" y="119063"/>
                </a:lnTo>
                <a:lnTo>
                  <a:pt x="214313" y="11906"/>
                </a:lnTo>
                <a:lnTo>
                  <a:pt x="172641" y="35719"/>
                </a:lnTo>
                <a:lnTo>
                  <a:pt x="163785" y="29803"/>
                </a:lnTo>
                <a:cubicBezTo>
                  <a:pt x="157907" y="25896"/>
                  <a:pt x="151023" y="23812"/>
                  <a:pt x="143954" y="23812"/>
                </a:cubicBezTo>
                <a:lnTo>
                  <a:pt x="117760" y="23812"/>
                </a:lnTo>
                <a:cubicBezTo>
                  <a:pt x="117351" y="23812"/>
                  <a:pt x="116904" y="23812"/>
                  <a:pt x="116495" y="23850"/>
                </a:cubicBezTo>
                <a:cubicBezTo>
                  <a:pt x="110207" y="24185"/>
                  <a:pt x="104291" y="27012"/>
                  <a:pt x="100050" y="31700"/>
                </a:cubicBezTo>
                <a:close/>
                <a:moveTo>
                  <a:pt x="43383" y="67977"/>
                </a:moveTo>
                <a:lnTo>
                  <a:pt x="83121" y="23812"/>
                </a:lnTo>
                <a:lnTo>
                  <a:pt x="68387" y="23812"/>
                </a:lnTo>
                <a:cubicBezTo>
                  <a:pt x="58899" y="23812"/>
                  <a:pt x="49820" y="27570"/>
                  <a:pt x="43123" y="34268"/>
                </a:cubicBezTo>
                <a:lnTo>
                  <a:pt x="41672" y="35719"/>
                </a:lnTo>
                <a:lnTo>
                  <a:pt x="0" y="11906"/>
                </a:lnTo>
                <a:lnTo>
                  <a:pt x="0" y="119063"/>
                </a:lnTo>
                <a:lnTo>
                  <a:pt x="58192" y="167543"/>
                </a:lnTo>
                <a:cubicBezTo>
                  <a:pt x="66749" y="174687"/>
                  <a:pt x="77539" y="178594"/>
                  <a:pt x="88664" y="178594"/>
                </a:cubicBezTo>
                <a:lnTo>
                  <a:pt x="94506" y="178594"/>
                </a:lnTo>
                <a:lnTo>
                  <a:pt x="91901" y="175989"/>
                </a:lnTo>
                <a:cubicBezTo>
                  <a:pt x="88404" y="172492"/>
                  <a:pt x="88404" y="166836"/>
                  <a:pt x="91901" y="163376"/>
                </a:cubicBezTo>
                <a:cubicBezTo>
                  <a:pt x="95399" y="159916"/>
                  <a:pt x="101054" y="159879"/>
                  <a:pt x="104515" y="163376"/>
                </a:cubicBezTo>
                <a:lnTo>
                  <a:pt x="119769" y="178631"/>
                </a:lnTo>
                <a:lnTo>
                  <a:pt x="123118" y="178631"/>
                </a:lnTo>
                <a:cubicBezTo>
                  <a:pt x="130225" y="178631"/>
                  <a:pt x="137182" y="177031"/>
                  <a:pt x="143508" y="174054"/>
                </a:cubicBezTo>
                <a:lnTo>
                  <a:pt x="133573" y="164083"/>
                </a:lnTo>
                <a:cubicBezTo>
                  <a:pt x="130076" y="160586"/>
                  <a:pt x="130076" y="154930"/>
                  <a:pt x="133573" y="151470"/>
                </a:cubicBezTo>
                <a:cubicBezTo>
                  <a:pt x="137071" y="148010"/>
                  <a:pt x="142726" y="147972"/>
                  <a:pt x="146186" y="151470"/>
                </a:cubicBezTo>
                <a:lnTo>
                  <a:pt x="158093" y="163376"/>
                </a:lnTo>
                <a:lnTo>
                  <a:pt x="164604" y="156865"/>
                </a:lnTo>
                <a:cubicBezTo>
                  <a:pt x="167915" y="153553"/>
                  <a:pt x="168883" y="148754"/>
                  <a:pt x="167432" y="144549"/>
                </a:cubicBezTo>
                <a:lnTo>
                  <a:pt x="116123" y="93650"/>
                </a:lnTo>
                <a:lnTo>
                  <a:pt x="110579" y="99194"/>
                </a:lnTo>
                <a:cubicBezTo>
                  <a:pt x="92236" y="117537"/>
                  <a:pt x="62545" y="117537"/>
                  <a:pt x="44202" y="99194"/>
                </a:cubicBezTo>
                <a:cubicBezTo>
                  <a:pt x="35644" y="90636"/>
                  <a:pt x="35309" y="76907"/>
                  <a:pt x="43383" y="6794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41375" y="1555750"/>
            <a:ext cx="211137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Long-Term Agreements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508000" y="1936653"/>
            <a:ext cx="2544266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5" b="1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Negotiate long-term agreements (LTAs).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08000" y="2232325"/>
            <a:ext cx="5969000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LTAs provide capacity reservation, price stability, and priority allocation in constrained markets. Multi-year commitments demonstrate serious intent and justify supplier capacity investments on your behalf.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320675" y="2934000"/>
            <a:ext cx="3054350" cy="3181350"/>
          </a:xfrm>
          <a:custGeom>
            <a:avLst/>
            <a:gdLst/>
            <a:ahLst/>
            <a:cxnLst/>
            <a:rect l="l" t="t" r="r" b="b"/>
            <a:pathLst>
              <a:path w="3054350" h="3181350">
                <a:moveTo>
                  <a:pt x="0" y="0"/>
                </a:moveTo>
                <a:lnTo>
                  <a:pt x="3054350" y="0"/>
                </a:lnTo>
                <a:lnTo>
                  <a:pt x="3054350" y="3181350"/>
                </a:lnTo>
                <a:lnTo>
                  <a:pt x="0" y="318135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 w="10160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490537" y="3095923"/>
            <a:ext cx="119063" cy="158750"/>
          </a:xfrm>
          <a:custGeom>
            <a:avLst/>
            <a:gdLst/>
            <a:ahLst/>
            <a:cxnLst/>
            <a:rect l="l" t="t" r="r" b="b"/>
            <a:pathLst>
              <a:path w="119063" h="158750">
                <a:moveTo>
                  <a:pt x="39688" y="29766"/>
                </a:moveTo>
                <a:lnTo>
                  <a:pt x="39688" y="49609"/>
                </a:lnTo>
                <a:lnTo>
                  <a:pt x="79375" y="49609"/>
                </a:lnTo>
                <a:lnTo>
                  <a:pt x="79375" y="29766"/>
                </a:lnTo>
                <a:cubicBezTo>
                  <a:pt x="79375" y="18821"/>
                  <a:pt x="70476" y="9922"/>
                  <a:pt x="59531" y="9922"/>
                </a:cubicBezTo>
                <a:cubicBezTo>
                  <a:pt x="48586" y="9922"/>
                  <a:pt x="39688" y="18821"/>
                  <a:pt x="39688" y="29766"/>
                </a:cubicBezTo>
                <a:close/>
                <a:moveTo>
                  <a:pt x="19844" y="49609"/>
                </a:moveTo>
                <a:lnTo>
                  <a:pt x="19844" y="29766"/>
                </a:lnTo>
                <a:cubicBezTo>
                  <a:pt x="19844" y="7844"/>
                  <a:pt x="37610" y="-9922"/>
                  <a:pt x="59531" y="-9922"/>
                </a:cubicBezTo>
                <a:cubicBezTo>
                  <a:pt x="81452" y="-9922"/>
                  <a:pt x="99219" y="7844"/>
                  <a:pt x="99219" y="29766"/>
                </a:cubicBezTo>
                <a:lnTo>
                  <a:pt x="99219" y="49609"/>
                </a:lnTo>
                <a:cubicBezTo>
                  <a:pt x="110164" y="49609"/>
                  <a:pt x="119062" y="58508"/>
                  <a:pt x="119062" y="69453"/>
                </a:cubicBezTo>
                <a:lnTo>
                  <a:pt x="119062" y="138906"/>
                </a:lnTo>
                <a:cubicBezTo>
                  <a:pt x="119062" y="149851"/>
                  <a:pt x="110164" y="158750"/>
                  <a:pt x="99219" y="158750"/>
                </a:cubicBezTo>
                <a:lnTo>
                  <a:pt x="19844" y="158750"/>
                </a:lnTo>
                <a:cubicBezTo>
                  <a:pt x="8899" y="158750"/>
                  <a:pt x="0" y="149851"/>
                  <a:pt x="0" y="138906"/>
                </a:cubicBezTo>
                <a:lnTo>
                  <a:pt x="0" y="69453"/>
                </a:lnTo>
                <a:cubicBezTo>
                  <a:pt x="0" y="58508"/>
                  <a:pt x="8899" y="49609"/>
                  <a:pt x="19844" y="49609"/>
                </a:cubicBez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712788" y="3064173"/>
            <a:ext cx="12938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Capacity Allocation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450850" y="3381673"/>
            <a:ext cx="28575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Secure capacity allocation with key suppliers.</a:t>
            </a: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Formal capacity agreements ensure your demand receives priority treatment when supply is constrained.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3509963" y="2934000"/>
            <a:ext cx="3054350" cy="3181350"/>
          </a:xfrm>
          <a:custGeom>
            <a:avLst/>
            <a:gdLst/>
            <a:ahLst/>
            <a:cxnLst/>
            <a:rect l="l" t="t" r="r" b="b"/>
            <a:pathLst>
              <a:path w="3054350" h="3181350">
                <a:moveTo>
                  <a:pt x="0" y="0"/>
                </a:moveTo>
                <a:lnTo>
                  <a:pt x="3054350" y="0"/>
                </a:lnTo>
                <a:lnTo>
                  <a:pt x="3054350" y="3181350"/>
                </a:lnTo>
                <a:lnTo>
                  <a:pt x="0" y="3181350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14902"/>
            </a:srgbClr>
          </a:solidFill>
          <a:ln w="10160">
            <a:solidFill>
              <a:srgbClr val="C5A5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3650059" y="3095923"/>
            <a:ext cx="178594" cy="158750"/>
          </a:xfrm>
          <a:custGeom>
            <a:avLst/>
            <a:gdLst/>
            <a:ahLst/>
            <a:cxnLst/>
            <a:rect l="l" t="t" r="r" b="b"/>
            <a:pathLst>
              <a:path w="178594" h="158750">
                <a:moveTo>
                  <a:pt x="0" y="44059"/>
                </a:moveTo>
                <a:lnTo>
                  <a:pt x="0" y="148828"/>
                </a:lnTo>
                <a:cubicBezTo>
                  <a:pt x="0" y="154316"/>
                  <a:pt x="4434" y="158750"/>
                  <a:pt x="9922" y="158750"/>
                </a:cubicBezTo>
                <a:cubicBezTo>
                  <a:pt x="15410" y="158750"/>
                  <a:pt x="19844" y="154316"/>
                  <a:pt x="19844" y="148828"/>
                </a:cubicBezTo>
                <a:lnTo>
                  <a:pt x="19844" y="74414"/>
                </a:lnTo>
                <a:cubicBezTo>
                  <a:pt x="19844" y="68926"/>
                  <a:pt x="24278" y="64492"/>
                  <a:pt x="29766" y="64492"/>
                </a:cubicBezTo>
                <a:lnTo>
                  <a:pt x="148828" y="64492"/>
                </a:lnTo>
                <a:cubicBezTo>
                  <a:pt x="154316" y="64492"/>
                  <a:pt x="158750" y="68926"/>
                  <a:pt x="158750" y="74414"/>
                </a:cubicBezTo>
                <a:lnTo>
                  <a:pt x="158750" y="148828"/>
                </a:lnTo>
                <a:cubicBezTo>
                  <a:pt x="158750" y="154316"/>
                  <a:pt x="163184" y="158750"/>
                  <a:pt x="168672" y="158750"/>
                </a:cubicBezTo>
                <a:cubicBezTo>
                  <a:pt x="174160" y="158750"/>
                  <a:pt x="178594" y="154316"/>
                  <a:pt x="178594" y="148828"/>
                </a:cubicBezTo>
                <a:lnTo>
                  <a:pt x="178594" y="44059"/>
                </a:lnTo>
                <a:cubicBezTo>
                  <a:pt x="178594" y="35533"/>
                  <a:pt x="173137" y="27936"/>
                  <a:pt x="165013" y="25239"/>
                </a:cubicBezTo>
                <a:lnTo>
                  <a:pt x="94010" y="1581"/>
                </a:lnTo>
                <a:cubicBezTo>
                  <a:pt x="90940" y="558"/>
                  <a:pt x="87654" y="558"/>
                  <a:pt x="84584" y="1581"/>
                </a:cubicBezTo>
                <a:lnTo>
                  <a:pt x="13581" y="25239"/>
                </a:lnTo>
                <a:cubicBezTo>
                  <a:pt x="5457" y="27936"/>
                  <a:pt x="0" y="35533"/>
                  <a:pt x="0" y="44059"/>
                </a:cubicBezTo>
                <a:close/>
                <a:moveTo>
                  <a:pt x="143867" y="79375"/>
                </a:moveTo>
                <a:lnTo>
                  <a:pt x="34727" y="79375"/>
                </a:lnTo>
                <a:lnTo>
                  <a:pt x="34727" y="99219"/>
                </a:lnTo>
                <a:lnTo>
                  <a:pt x="143867" y="99219"/>
                </a:lnTo>
                <a:lnTo>
                  <a:pt x="143867" y="79375"/>
                </a:lnTo>
                <a:close/>
                <a:moveTo>
                  <a:pt x="34727" y="128984"/>
                </a:moveTo>
                <a:lnTo>
                  <a:pt x="143867" y="128984"/>
                </a:lnTo>
                <a:lnTo>
                  <a:pt x="143867" y="109141"/>
                </a:lnTo>
                <a:lnTo>
                  <a:pt x="34727" y="109141"/>
                </a:lnTo>
                <a:lnTo>
                  <a:pt x="34727" y="128984"/>
                </a:lnTo>
                <a:close/>
                <a:moveTo>
                  <a:pt x="143867" y="138906"/>
                </a:moveTo>
                <a:lnTo>
                  <a:pt x="34727" y="138906"/>
                </a:lnTo>
                <a:lnTo>
                  <a:pt x="34727" y="158750"/>
                </a:lnTo>
                <a:lnTo>
                  <a:pt x="143867" y="158750"/>
                </a:lnTo>
                <a:lnTo>
                  <a:pt x="143867" y="138906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3902075" y="3064173"/>
            <a:ext cx="85725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Buffer Stock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3640138" y="3381673"/>
            <a:ext cx="285750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Increase buffer stock for high-risk memory parts.</a:t>
            </a: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Strategic inventory buffers provide protection against supply disruptions and demand spikes.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320675" y="6251577"/>
            <a:ext cx="6245225" cy="990600"/>
          </a:xfrm>
          <a:custGeom>
            <a:avLst/>
            <a:gdLst/>
            <a:ahLst/>
            <a:cxnLst/>
            <a:rect l="l" t="t" r="r" b="b"/>
            <a:pathLst>
              <a:path w="6245225" h="990600">
                <a:moveTo>
                  <a:pt x="0" y="0"/>
                </a:moveTo>
                <a:lnTo>
                  <a:pt x="6245225" y="0"/>
                </a:lnTo>
                <a:lnTo>
                  <a:pt x="6245225" y="990600"/>
                </a:lnTo>
                <a:lnTo>
                  <a:pt x="0" y="9906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20000"/>
            </a:srgbClr>
          </a:solidFill>
          <a:ln w="10160">
            <a:solidFill>
              <a:srgbClr val="C5A575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470694" y="6413500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128984" y="64492"/>
                </a:moveTo>
                <a:cubicBezTo>
                  <a:pt x="128984" y="78724"/>
                  <a:pt x="124365" y="91870"/>
                  <a:pt x="116582" y="102536"/>
                </a:cubicBezTo>
                <a:lnTo>
                  <a:pt x="155835" y="141821"/>
                </a:lnTo>
                <a:cubicBezTo>
                  <a:pt x="159711" y="145697"/>
                  <a:pt x="159711" y="151991"/>
                  <a:pt x="155835" y="155866"/>
                </a:cubicBezTo>
                <a:cubicBezTo>
                  <a:pt x="151960" y="159742"/>
                  <a:pt x="145666" y="159742"/>
                  <a:pt x="141790" y="155866"/>
                </a:cubicBezTo>
                <a:lnTo>
                  <a:pt x="102536" y="116582"/>
                </a:lnTo>
                <a:cubicBezTo>
                  <a:pt x="91870" y="124365"/>
                  <a:pt x="78724" y="128984"/>
                  <a:pt x="64492" y="128984"/>
                </a:cubicBezTo>
                <a:cubicBezTo>
                  <a:pt x="28866" y="128984"/>
                  <a:pt x="0" y="100118"/>
                  <a:pt x="0" y="64492"/>
                </a:cubicBezTo>
                <a:cubicBezTo>
                  <a:pt x="0" y="28866"/>
                  <a:pt x="28866" y="0"/>
                  <a:pt x="64492" y="0"/>
                </a:cubicBezTo>
                <a:cubicBezTo>
                  <a:pt x="100118" y="0"/>
                  <a:pt x="128984" y="28866"/>
                  <a:pt x="128984" y="64492"/>
                </a:cubicBezTo>
                <a:close/>
                <a:moveTo>
                  <a:pt x="64492" y="109141"/>
                </a:moveTo>
                <a:cubicBezTo>
                  <a:pt x="89134" y="109141"/>
                  <a:pt x="109141" y="89134"/>
                  <a:pt x="109141" y="64492"/>
                </a:cubicBezTo>
                <a:cubicBezTo>
                  <a:pt x="109141" y="39850"/>
                  <a:pt x="89134" y="19844"/>
                  <a:pt x="64492" y="19844"/>
                </a:cubicBezTo>
                <a:cubicBezTo>
                  <a:pt x="39850" y="19844"/>
                  <a:pt x="19844" y="39850"/>
                  <a:pt x="19844" y="64492"/>
                </a:cubicBezTo>
                <a:cubicBezTo>
                  <a:pt x="19844" y="89134"/>
                  <a:pt x="39850" y="109141"/>
                  <a:pt x="64492" y="109141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712788" y="6381750"/>
            <a:ext cx="131762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Supplier Monitoring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450850" y="6699250"/>
            <a:ext cx="6048375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Monitor Nexperia and other critical suppliers closely.</a:t>
            </a: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Enhanced supplier visibility enables early warning of potential disruptions and supports proactive risk mitigation.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6762750" y="1400175"/>
            <a:ext cx="5110163" cy="2355850"/>
          </a:xfrm>
          <a:custGeom>
            <a:avLst/>
            <a:gdLst/>
            <a:ahLst/>
            <a:cxnLst/>
            <a:rect l="l" t="t" r="r" b="b"/>
            <a:pathLst>
              <a:path w="5110163" h="2355850">
                <a:moveTo>
                  <a:pt x="0" y="0"/>
                </a:moveTo>
                <a:lnTo>
                  <a:pt x="5110163" y="0"/>
                </a:lnTo>
                <a:lnTo>
                  <a:pt x="5110163" y="2355850"/>
                </a:lnTo>
                <a:lnTo>
                  <a:pt x="0" y="235585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20000"/>
            </a:srgbClr>
          </a:solidFill>
          <a:ln w="10160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5"/>
          <p:cNvSpPr/>
          <p:nvPr/>
        </p:nvSpPr>
        <p:spPr>
          <a:xfrm>
            <a:off x="6964363" y="1593852"/>
            <a:ext cx="119063" cy="158750"/>
          </a:xfrm>
          <a:custGeom>
            <a:avLst/>
            <a:gdLst/>
            <a:ahLst/>
            <a:cxnLst/>
            <a:rect l="l" t="t" r="r" b="b"/>
            <a:pathLst>
              <a:path w="119063" h="158750">
                <a:moveTo>
                  <a:pt x="0" y="19844"/>
                </a:moveTo>
                <a:cubicBezTo>
                  <a:pt x="0" y="8899"/>
                  <a:pt x="8899" y="0"/>
                  <a:pt x="19844" y="0"/>
                </a:cubicBezTo>
                <a:lnTo>
                  <a:pt x="66198" y="0"/>
                </a:lnTo>
                <a:cubicBezTo>
                  <a:pt x="71469" y="0"/>
                  <a:pt x="76522" y="2077"/>
                  <a:pt x="80243" y="5798"/>
                </a:cubicBezTo>
                <a:lnTo>
                  <a:pt x="113264" y="38850"/>
                </a:lnTo>
                <a:cubicBezTo>
                  <a:pt x="116985" y="42571"/>
                  <a:pt x="119062" y="47625"/>
                  <a:pt x="119062" y="52896"/>
                </a:cubicBezTo>
                <a:lnTo>
                  <a:pt x="119062" y="138906"/>
                </a:lnTo>
                <a:cubicBezTo>
                  <a:pt x="119062" y="149851"/>
                  <a:pt x="110164" y="158750"/>
                  <a:pt x="99219" y="158750"/>
                </a:cubicBezTo>
                <a:lnTo>
                  <a:pt x="19844" y="158750"/>
                </a:lnTo>
                <a:cubicBezTo>
                  <a:pt x="8899" y="158750"/>
                  <a:pt x="0" y="149851"/>
                  <a:pt x="0" y="138906"/>
                </a:cubicBezTo>
                <a:lnTo>
                  <a:pt x="0" y="19844"/>
                </a:lnTo>
                <a:close/>
                <a:moveTo>
                  <a:pt x="64492" y="18138"/>
                </a:moveTo>
                <a:lnTo>
                  <a:pt x="64492" y="47129"/>
                </a:lnTo>
                <a:cubicBezTo>
                  <a:pt x="64492" y="51253"/>
                  <a:pt x="67810" y="54570"/>
                  <a:pt x="71934" y="54570"/>
                </a:cubicBezTo>
                <a:lnTo>
                  <a:pt x="100924" y="54570"/>
                </a:lnTo>
                <a:lnTo>
                  <a:pt x="64492" y="18138"/>
                </a:lnTo>
                <a:close/>
                <a:moveTo>
                  <a:pt x="27285" y="19844"/>
                </a:moveTo>
                <a:cubicBezTo>
                  <a:pt x="23161" y="19844"/>
                  <a:pt x="19844" y="23161"/>
                  <a:pt x="19844" y="27285"/>
                </a:cubicBezTo>
                <a:cubicBezTo>
                  <a:pt x="19844" y="31409"/>
                  <a:pt x="23161" y="34727"/>
                  <a:pt x="27285" y="34727"/>
                </a:cubicBezTo>
                <a:lnTo>
                  <a:pt x="42168" y="34727"/>
                </a:lnTo>
                <a:cubicBezTo>
                  <a:pt x="46292" y="34727"/>
                  <a:pt x="49609" y="31409"/>
                  <a:pt x="49609" y="27285"/>
                </a:cubicBezTo>
                <a:cubicBezTo>
                  <a:pt x="49609" y="23161"/>
                  <a:pt x="46292" y="19844"/>
                  <a:pt x="42168" y="19844"/>
                </a:cubicBezTo>
                <a:lnTo>
                  <a:pt x="27285" y="19844"/>
                </a:lnTo>
                <a:close/>
                <a:moveTo>
                  <a:pt x="27285" y="49609"/>
                </a:moveTo>
                <a:cubicBezTo>
                  <a:pt x="23161" y="49609"/>
                  <a:pt x="19844" y="52927"/>
                  <a:pt x="19844" y="57051"/>
                </a:cubicBezTo>
                <a:cubicBezTo>
                  <a:pt x="19844" y="61175"/>
                  <a:pt x="23161" y="64492"/>
                  <a:pt x="27285" y="64492"/>
                </a:cubicBezTo>
                <a:lnTo>
                  <a:pt x="42168" y="64492"/>
                </a:lnTo>
                <a:cubicBezTo>
                  <a:pt x="46292" y="64492"/>
                  <a:pt x="49609" y="61175"/>
                  <a:pt x="49609" y="57051"/>
                </a:cubicBezTo>
                <a:cubicBezTo>
                  <a:pt x="49609" y="52927"/>
                  <a:pt x="46292" y="49609"/>
                  <a:pt x="42168" y="49609"/>
                </a:cubicBezTo>
                <a:lnTo>
                  <a:pt x="27285" y="49609"/>
                </a:lnTo>
                <a:close/>
                <a:moveTo>
                  <a:pt x="49082" y="99219"/>
                </a:moveTo>
                <a:cubicBezTo>
                  <a:pt x="45579" y="99219"/>
                  <a:pt x="42292" y="100800"/>
                  <a:pt x="40122" y="103529"/>
                </a:cubicBezTo>
                <a:lnTo>
                  <a:pt x="21487" y="126814"/>
                </a:lnTo>
                <a:cubicBezTo>
                  <a:pt x="18914" y="130008"/>
                  <a:pt x="19441" y="134720"/>
                  <a:pt x="22634" y="137263"/>
                </a:cubicBezTo>
                <a:cubicBezTo>
                  <a:pt x="25828" y="139805"/>
                  <a:pt x="30541" y="139309"/>
                  <a:pt x="33083" y="136085"/>
                </a:cubicBezTo>
                <a:lnTo>
                  <a:pt x="47687" y="117853"/>
                </a:lnTo>
                <a:lnTo>
                  <a:pt x="52400" y="133573"/>
                </a:lnTo>
                <a:cubicBezTo>
                  <a:pt x="53330" y="136736"/>
                  <a:pt x="56245" y="138875"/>
                  <a:pt x="59531" y="138875"/>
                </a:cubicBezTo>
                <a:lnTo>
                  <a:pt x="91777" y="138875"/>
                </a:lnTo>
                <a:cubicBezTo>
                  <a:pt x="95901" y="138875"/>
                  <a:pt x="99219" y="135558"/>
                  <a:pt x="99219" y="131434"/>
                </a:cubicBezTo>
                <a:cubicBezTo>
                  <a:pt x="99219" y="127310"/>
                  <a:pt x="95901" y="123992"/>
                  <a:pt x="91777" y="123992"/>
                </a:cubicBezTo>
                <a:lnTo>
                  <a:pt x="65081" y="123992"/>
                </a:lnTo>
                <a:lnTo>
                  <a:pt x="60089" y="107373"/>
                </a:lnTo>
                <a:cubicBezTo>
                  <a:pt x="58632" y="102505"/>
                  <a:pt x="54167" y="99188"/>
                  <a:pt x="49082" y="99188"/>
                </a:cubicBezTo>
                <a:close/>
              </a:path>
            </a:pathLst>
          </a:custGeom>
          <a:solidFill>
            <a:srgbClr val="ED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7123113" y="1562102"/>
            <a:ext cx="466725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LTA Key Components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6944519" y="1943102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71438" y="142875"/>
                </a:moveTo>
                <a:cubicBezTo>
                  <a:pt x="110865" y="142875"/>
                  <a:pt x="142875" y="110865"/>
                  <a:pt x="142875" y="71438"/>
                </a:cubicBezTo>
                <a:cubicBezTo>
                  <a:pt x="142875" y="32010"/>
                  <a:pt x="110865" y="0"/>
                  <a:pt x="71438" y="0"/>
                </a:cubicBezTo>
                <a:cubicBezTo>
                  <a:pt x="32010" y="0"/>
                  <a:pt x="0" y="32010"/>
                  <a:pt x="0" y="71438"/>
                </a:cubicBezTo>
                <a:cubicBezTo>
                  <a:pt x="0" y="110865"/>
                  <a:pt x="32010" y="142875"/>
                  <a:pt x="71437" y="142875"/>
                </a:cubicBezTo>
                <a:close/>
                <a:moveTo>
                  <a:pt x="94990" y="59355"/>
                </a:moveTo>
                <a:lnTo>
                  <a:pt x="72665" y="95073"/>
                </a:lnTo>
                <a:cubicBezTo>
                  <a:pt x="71493" y="96943"/>
                  <a:pt x="69484" y="98115"/>
                  <a:pt x="67280" y="98227"/>
                </a:cubicBezTo>
                <a:cubicBezTo>
                  <a:pt x="65075" y="98338"/>
                  <a:pt x="62954" y="97334"/>
                  <a:pt x="61643" y="95548"/>
                </a:cubicBezTo>
                <a:lnTo>
                  <a:pt x="48248" y="77688"/>
                </a:lnTo>
                <a:cubicBezTo>
                  <a:pt x="46016" y="74730"/>
                  <a:pt x="46630" y="70545"/>
                  <a:pt x="49588" y="68312"/>
                </a:cubicBezTo>
                <a:cubicBezTo>
                  <a:pt x="52546" y="66080"/>
                  <a:pt x="56731" y="66694"/>
                  <a:pt x="58964" y="69652"/>
                </a:cubicBezTo>
                <a:lnTo>
                  <a:pt x="66498" y="79697"/>
                </a:lnTo>
                <a:lnTo>
                  <a:pt x="83632" y="52267"/>
                </a:lnTo>
                <a:cubicBezTo>
                  <a:pt x="85585" y="49141"/>
                  <a:pt x="89715" y="48165"/>
                  <a:pt x="92869" y="50146"/>
                </a:cubicBezTo>
                <a:cubicBezTo>
                  <a:pt x="96022" y="52127"/>
                  <a:pt x="96971" y="56229"/>
                  <a:pt x="94990" y="59382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7198519" y="1911352"/>
            <a:ext cx="1825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Volume Commitments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7198519" y="2101852"/>
            <a:ext cx="1817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Minimum annual purchase quantities</a:t>
            </a:r>
            <a:endParaRPr lang="en-US" sz="1600" dirty="0"/>
          </a:p>
        </p:txBody>
      </p:sp>
      <p:sp>
        <p:nvSpPr>
          <p:cNvPr id="33" name="Shape 30"/>
          <p:cNvSpPr/>
          <p:nvPr/>
        </p:nvSpPr>
        <p:spPr>
          <a:xfrm>
            <a:off x="6944519" y="2387602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71438" y="142875"/>
                </a:moveTo>
                <a:cubicBezTo>
                  <a:pt x="110865" y="142875"/>
                  <a:pt x="142875" y="110865"/>
                  <a:pt x="142875" y="71438"/>
                </a:cubicBezTo>
                <a:cubicBezTo>
                  <a:pt x="142875" y="32010"/>
                  <a:pt x="110865" y="0"/>
                  <a:pt x="71438" y="0"/>
                </a:cubicBezTo>
                <a:cubicBezTo>
                  <a:pt x="32010" y="0"/>
                  <a:pt x="0" y="32010"/>
                  <a:pt x="0" y="71438"/>
                </a:cubicBezTo>
                <a:cubicBezTo>
                  <a:pt x="0" y="110865"/>
                  <a:pt x="32010" y="142875"/>
                  <a:pt x="71437" y="142875"/>
                </a:cubicBezTo>
                <a:close/>
                <a:moveTo>
                  <a:pt x="94990" y="59355"/>
                </a:moveTo>
                <a:lnTo>
                  <a:pt x="72665" y="95073"/>
                </a:lnTo>
                <a:cubicBezTo>
                  <a:pt x="71493" y="96943"/>
                  <a:pt x="69484" y="98115"/>
                  <a:pt x="67280" y="98227"/>
                </a:cubicBezTo>
                <a:cubicBezTo>
                  <a:pt x="65075" y="98338"/>
                  <a:pt x="62954" y="97334"/>
                  <a:pt x="61643" y="95548"/>
                </a:cubicBezTo>
                <a:lnTo>
                  <a:pt x="48248" y="77688"/>
                </a:lnTo>
                <a:cubicBezTo>
                  <a:pt x="46016" y="74730"/>
                  <a:pt x="46630" y="70545"/>
                  <a:pt x="49588" y="68312"/>
                </a:cubicBezTo>
                <a:cubicBezTo>
                  <a:pt x="52546" y="66080"/>
                  <a:pt x="56731" y="66694"/>
                  <a:pt x="58964" y="69652"/>
                </a:cubicBezTo>
                <a:lnTo>
                  <a:pt x="66498" y="79697"/>
                </a:lnTo>
                <a:lnTo>
                  <a:pt x="83632" y="52267"/>
                </a:lnTo>
                <a:cubicBezTo>
                  <a:pt x="85585" y="49141"/>
                  <a:pt x="89715" y="48165"/>
                  <a:pt x="92869" y="50146"/>
                </a:cubicBezTo>
                <a:cubicBezTo>
                  <a:pt x="96022" y="52127"/>
                  <a:pt x="96971" y="56229"/>
                  <a:pt x="94990" y="59382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1"/>
          <p:cNvSpPr/>
          <p:nvPr/>
        </p:nvSpPr>
        <p:spPr>
          <a:xfrm>
            <a:off x="7198519" y="2355852"/>
            <a:ext cx="1539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Capacity Reservation</a:t>
            </a:r>
            <a:endParaRPr lang="en-US" sz="1600" dirty="0"/>
          </a:p>
        </p:txBody>
      </p:sp>
      <p:sp>
        <p:nvSpPr>
          <p:cNvPr id="35" name="Text 32"/>
          <p:cNvSpPr/>
          <p:nvPr/>
        </p:nvSpPr>
        <p:spPr>
          <a:xfrm>
            <a:off x="7198519" y="2546352"/>
            <a:ext cx="15319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Dedicated production capacity</a:t>
            </a:r>
            <a:endParaRPr lang="en-US" sz="1600" dirty="0"/>
          </a:p>
        </p:txBody>
      </p:sp>
      <p:sp>
        <p:nvSpPr>
          <p:cNvPr id="36" name="Shape 33"/>
          <p:cNvSpPr/>
          <p:nvPr/>
        </p:nvSpPr>
        <p:spPr>
          <a:xfrm>
            <a:off x="6944519" y="2832102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71438" y="142875"/>
                </a:moveTo>
                <a:cubicBezTo>
                  <a:pt x="110865" y="142875"/>
                  <a:pt x="142875" y="110865"/>
                  <a:pt x="142875" y="71438"/>
                </a:cubicBezTo>
                <a:cubicBezTo>
                  <a:pt x="142875" y="32010"/>
                  <a:pt x="110865" y="0"/>
                  <a:pt x="71438" y="0"/>
                </a:cubicBezTo>
                <a:cubicBezTo>
                  <a:pt x="32010" y="0"/>
                  <a:pt x="0" y="32010"/>
                  <a:pt x="0" y="71438"/>
                </a:cubicBezTo>
                <a:cubicBezTo>
                  <a:pt x="0" y="110865"/>
                  <a:pt x="32010" y="142875"/>
                  <a:pt x="71437" y="142875"/>
                </a:cubicBezTo>
                <a:close/>
                <a:moveTo>
                  <a:pt x="94990" y="59355"/>
                </a:moveTo>
                <a:lnTo>
                  <a:pt x="72665" y="95073"/>
                </a:lnTo>
                <a:cubicBezTo>
                  <a:pt x="71493" y="96943"/>
                  <a:pt x="69484" y="98115"/>
                  <a:pt x="67280" y="98227"/>
                </a:cubicBezTo>
                <a:cubicBezTo>
                  <a:pt x="65075" y="98338"/>
                  <a:pt x="62954" y="97334"/>
                  <a:pt x="61643" y="95548"/>
                </a:cubicBezTo>
                <a:lnTo>
                  <a:pt x="48248" y="77688"/>
                </a:lnTo>
                <a:cubicBezTo>
                  <a:pt x="46016" y="74730"/>
                  <a:pt x="46630" y="70545"/>
                  <a:pt x="49588" y="68312"/>
                </a:cubicBezTo>
                <a:cubicBezTo>
                  <a:pt x="52546" y="66080"/>
                  <a:pt x="56731" y="66694"/>
                  <a:pt x="58964" y="69652"/>
                </a:cubicBezTo>
                <a:lnTo>
                  <a:pt x="66498" y="79697"/>
                </a:lnTo>
                <a:lnTo>
                  <a:pt x="83632" y="52267"/>
                </a:lnTo>
                <a:cubicBezTo>
                  <a:pt x="85585" y="49141"/>
                  <a:pt x="89715" y="48165"/>
                  <a:pt x="92869" y="50146"/>
                </a:cubicBezTo>
                <a:cubicBezTo>
                  <a:pt x="96022" y="52127"/>
                  <a:pt x="96971" y="56229"/>
                  <a:pt x="94990" y="59382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4"/>
          <p:cNvSpPr/>
          <p:nvPr/>
        </p:nvSpPr>
        <p:spPr>
          <a:xfrm>
            <a:off x="7198519" y="2800352"/>
            <a:ext cx="1539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Price Mechanisms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7198519" y="2990852"/>
            <a:ext cx="15319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Structured pricing adjustments</a:t>
            </a:r>
            <a:endParaRPr lang="en-US" sz="1600" dirty="0"/>
          </a:p>
        </p:txBody>
      </p:sp>
      <p:sp>
        <p:nvSpPr>
          <p:cNvPr id="39" name="Shape 36"/>
          <p:cNvSpPr/>
          <p:nvPr/>
        </p:nvSpPr>
        <p:spPr>
          <a:xfrm>
            <a:off x="6944519" y="3276602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71438" y="142875"/>
                </a:moveTo>
                <a:cubicBezTo>
                  <a:pt x="110865" y="142875"/>
                  <a:pt x="142875" y="110865"/>
                  <a:pt x="142875" y="71438"/>
                </a:cubicBezTo>
                <a:cubicBezTo>
                  <a:pt x="142875" y="32010"/>
                  <a:pt x="110865" y="0"/>
                  <a:pt x="71438" y="0"/>
                </a:cubicBezTo>
                <a:cubicBezTo>
                  <a:pt x="32010" y="0"/>
                  <a:pt x="0" y="32010"/>
                  <a:pt x="0" y="71438"/>
                </a:cubicBezTo>
                <a:cubicBezTo>
                  <a:pt x="0" y="110865"/>
                  <a:pt x="32010" y="142875"/>
                  <a:pt x="71437" y="142875"/>
                </a:cubicBezTo>
                <a:close/>
                <a:moveTo>
                  <a:pt x="94990" y="59355"/>
                </a:moveTo>
                <a:lnTo>
                  <a:pt x="72665" y="95073"/>
                </a:lnTo>
                <a:cubicBezTo>
                  <a:pt x="71493" y="96943"/>
                  <a:pt x="69484" y="98115"/>
                  <a:pt x="67280" y="98227"/>
                </a:cubicBezTo>
                <a:cubicBezTo>
                  <a:pt x="65075" y="98338"/>
                  <a:pt x="62954" y="97334"/>
                  <a:pt x="61643" y="95548"/>
                </a:cubicBezTo>
                <a:lnTo>
                  <a:pt x="48248" y="77688"/>
                </a:lnTo>
                <a:cubicBezTo>
                  <a:pt x="46016" y="74730"/>
                  <a:pt x="46630" y="70545"/>
                  <a:pt x="49588" y="68312"/>
                </a:cubicBezTo>
                <a:cubicBezTo>
                  <a:pt x="52546" y="66080"/>
                  <a:pt x="56731" y="66694"/>
                  <a:pt x="58964" y="69652"/>
                </a:cubicBezTo>
                <a:lnTo>
                  <a:pt x="66498" y="79697"/>
                </a:lnTo>
                <a:lnTo>
                  <a:pt x="83632" y="52267"/>
                </a:lnTo>
                <a:cubicBezTo>
                  <a:pt x="85585" y="49141"/>
                  <a:pt x="89715" y="48165"/>
                  <a:pt x="92869" y="50146"/>
                </a:cubicBezTo>
                <a:cubicBezTo>
                  <a:pt x="96022" y="52127"/>
                  <a:pt x="96971" y="56229"/>
                  <a:pt x="94990" y="59382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7"/>
          <p:cNvSpPr/>
          <p:nvPr/>
        </p:nvSpPr>
        <p:spPr>
          <a:xfrm>
            <a:off x="7198519" y="3244852"/>
            <a:ext cx="15160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Lead Time Guarantees</a:t>
            </a:r>
            <a:endParaRPr lang="en-US" sz="1600" dirty="0"/>
          </a:p>
        </p:txBody>
      </p:sp>
      <p:sp>
        <p:nvSpPr>
          <p:cNvPr id="41" name="Text 38"/>
          <p:cNvSpPr/>
          <p:nvPr/>
        </p:nvSpPr>
        <p:spPr>
          <a:xfrm>
            <a:off x="7198519" y="3435352"/>
            <a:ext cx="15081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Priority delivery commitments</a:t>
            </a:r>
            <a:endParaRPr lang="en-US" sz="1600" dirty="0"/>
          </a:p>
        </p:txBody>
      </p:sp>
      <p:sp>
        <p:nvSpPr>
          <p:cNvPr id="42" name="Shape 39"/>
          <p:cNvSpPr/>
          <p:nvPr/>
        </p:nvSpPr>
        <p:spPr>
          <a:xfrm>
            <a:off x="6762750" y="3889376"/>
            <a:ext cx="5110163" cy="2578100"/>
          </a:xfrm>
          <a:custGeom>
            <a:avLst/>
            <a:gdLst/>
            <a:ahLst/>
            <a:cxnLst/>
            <a:rect l="l" t="t" r="r" b="b"/>
            <a:pathLst>
              <a:path w="5110163" h="2578100">
                <a:moveTo>
                  <a:pt x="0" y="0"/>
                </a:moveTo>
                <a:lnTo>
                  <a:pt x="5110163" y="0"/>
                </a:lnTo>
                <a:lnTo>
                  <a:pt x="5110163" y="2578100"/>
                </a:lnTo>
                <a:lnTo>
                  <a:pt x="0" y="25781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14902"/>
            </a:srgbClr>
          </a:solidFill>
          <a:ln w="10160">
            <a:solidFill>
              <a:srgbClr val="C5A5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40"/>
          <p:cNvSpPr/>
          <p:nvPr/>
        </p:nvSpPr>
        <p:spPr>
          <a:xfrm>
            <a:off x="6944519" y="4083049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79375" y="0"/>
                </a:moveTo>
                <a:cubicBezTo>
                  <a:pt x="83933" y="0"/>
                  <a:pt x="88119" y="2511"/>
                  <a:pt x="90289" y="6511"/>
                </a:cubicBezTo>
                <a:lnTo>
                  <a:pt x="157262" y="130535"/>
                </a:lnTo>
                <a:cubicBezTo>
                  <a:pt x="159339" y="134379"/>
                  <a:pt x="159246" y="139030"/>
                  <a:pt x="157014" y="142782"/>
                </a:cubicBezTo>
                <a:cubicBezTo>
                  <a:pt x="154781" y="146534"/>
                  <a:pt x="150719" y="148828"/>
                  <a:pt x="146348" y="148828"/>
                </a:cubicBezTo>
                <a:lnTo>
                  <a:pt x="12402" y="148828"/>
                </a:lnTo>
                <a:cubicBezTo>
                  <a:pt x="8031" y="148828"/>
                  <a:pt x="4000" y="146534"/>
                  <a:pt x="1736" y="142782"/>
                </a:cubicBezTo>
                <a:cubicBezTo>
                  <a:pt x="-527" y="139030"/>
                  <a:pt x="-589" y="134379"/>
                  <a:pt x="1488" y="130535"/>
                </a:cubicBezTo>
                <a:lnTo>
                  <a:pt x="68461" y="6511"/>
                </a:lnTo>
                <a:cubicBezTo>
                  <a:pt x="70631" y="2511"/>
                  <a:pt x="74817" y="0"/>
                  <a:pt x="79375" y="0"/>
                </a:cubicBezTo>
                <a:close/>
                <a:moveTo>
                  <a:pt x="79375" y="52090"/>
                </a:moveTo>
                <a:cubicBezTo>
                  <a:pt x="75251" y="52090"/>
                  <a:pt x="71934" y="55407"/>
                  <a:pt x="71934" y="59531"/>
                </a:cubicBezTo>
                <a:lnTo>
                  <a:pt x="71934" y="94258"/>
                </a:lnTo>
                <a:cubicBezTo>
                  <a:pt x="71934" y="98382"/>
                  <a:pt x="75251" y="101699"/>
                  <a:pt x="79375" y="101699"/>
                </a:cubicBezTo>
                <a:cubicBezTo>
                  <a:pt x="83499" y="101699"/>
                  <a:pt x="86816" y="98382"/>
                  <a:pt x="86816" y="94258"/>
                </a:cubicBezTo>
                <a:lnTo>
                  <a:pt x="86816" y="59531"/>
                </a:lnTo>
                <a:cubicBezTo>
                  <a:pt x="86816" y="55407"/>
                  <a:pt x="83499" y="52090"/>
                  <a:pt x="79375" y="52090"/>
                </a:cubicBezTo>
                <a:close/>
                <a:moveTo>
                  <a:pt x="87654" y="119062"/>
                </a:moveTo>
                <a:cubicBezTo>
                  <a:pt x="87842" y="115990"/>
                  <a:pt x="86309" y="113066"/>
                  <a:pt x="83675" y="111473"/>
                </a:cubicBezTo>
                <a:cubicBezTo>
                  <a:pt x="81041" y="109879"/>
                  <a:pt x="77740" y="109879"/>
                  <a:pt x="75106" y="111473"/>
                </a:cubicBezTo>
                <a:cubicBezTo>
                  <a:pt x="72472" y="113066"/>
                  <a:pt x="70939" y="115990"/>
                  <a:pt x="71127" y="119062"/>
                </a:cubicBezTo>
                <a:cubicBezTo>
                  <a:pt x="70939" y="122135"/>
                  <a:pt x="72472" y="125059"/>
                  <a:pt x="75106" y="126652"/>
                </a:cubicBezTo>
                <a:cubicBezTo>
                  <a:pt x="77740" y="128246"/>
                  <a:pt x="81041" y="128246"/>
                  <a:pt x="83675" y="126652"/>
                </a:cubicBezTo>
                <a:cubicBezTo>
                  <a:pt x="86309" y="125059"/>
                  <a:pt x="87842" y="122135"/>
                  <a:pt x="87654" y="119062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1"/>
          <p:cNvSpPr/>
          <p:nvPr/>
        </p:nvSpPr>
        <p:spPr>
          <a:xfrm>
            <a:off x="7123113" y="4051299"/>
            <a:ext cx="466725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C5A57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High-Risk Components</a:t>
            </a:r>
            <a:endParaRPr lang="en-US" sz="1600" dirty="0"/>
          </a:p>
        </p:txBody>
      </p:sp>
      <p:sp>
        <p:nvSpPr>
          <p:cNvPr id="45" name="Shape 42"/>
          <p:cNvSpPr/>
          <p:nvPr/>
        </p:nvSpPr>
        <p:spPr>
          <a:xfrm>
            <a:off x="6924675" y="4400549"/>
            <a:ext cx="4786313" cy="571500"/>
          </a:xfrm>
          <a:custGeom>
            <a:avLst/>
            <a:gdLst/>
            <a:ahLst/>
            <a:cxnLst/>
            <a:rect l="l" t="t" r="r" b="b"/>
            <a:pathLst>
              <a:path w="4786313" h="571500">
                <a:moveTo>
                  <a:pt x="0" y="0"/>
                </a:moveTo>
                <a:lnTo>
                  <a:pt x="4786313" y="0"/>
                </a:lnTo>
                <a:lnTo>
                  <a:pt x="4786313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solidFill>
            <a:srgbClr val="1A1D24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43"/>
          <p:cNvSpPr/>
          <p:nvPr/>
        </p:nvSpPr>
        <p:spPr>
          <a:xfrm>
            <a:off x="7019925" y="4495799"/>
            <a:ext cx="420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DRAM</a:t>
            </a:r>
            <a:endParaRPr lang="en-US" sz="1600" dirty="0"/>
          </a:p>
        </p:txBody>
      </p:sp>
      <p:sp>
        <p:nvSpPr>
          <p:cNvPr id="47" name="Shape 44"/>
          <p:cNvSpPr/>
          <p:nvPr/>
        </p:nvSpPr>
        <p:spPr>
          <a:xfrm>
            <a:off x="11201401" y="4495799"/>
            <a:ext cx="412750" cy="190500"/>
          </a:xfrm>
          <a:custGeom>
            <a:avLst/>
            <a:gdLst/>
            <a:ahLst/>
            <a:cxnLst/>
            <a:rect l="l" t="t" r="r" b="b"/>
            <a:pathLst>
              <a:path w="412750" h="190500">
                <a:moveTo>
                  <a:pt x="0" y="0"/>
                </a:moveTo>
                <a:lnTo>
                  <a:pt x="412750" y="0"/>
                </a:lnTo>
                <a:lnTo>
                  <a:pt x="412750" y="190500"/>
                </a:lnTo>
                <a:lnTo>
                  <a:pt x="0" y="1905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Text 45"/>
          <p:cNvSpPr/>
          <p:nvPr/>
        </p:nvSpPr>
        <p:spPr>
          <a:xfrm>
            <a:off x="11201401" y="4495799"/>
            <a:ext cx="460375" cy="190500"/>
          </a:xfrm>
          <a:prstGeom prst="rect">
            <a:avLst/>
          </a:prstGeom>
          <a:noFill/>
          <a:ln/>
        </p:spPr>
        <p:txBody>
          <a:bodyPr wrap="square" lIns="63500" tIns="31750" rIns="63500" bIns="3175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Critical</a:t>
            </a:r>
            <a:endParaRPr lang="en-US" sz="1600" dirty="0"/>
          </a:p>
        </p:txBody>
      </p:sp>
      <p:sp>
        <p:nvSpPr>
          <p:cNvPr id="49" name="Text 46"/>
          <p:cNvSpPr/>
          <p:nvPr/>
        </p:nvSpPr>
        <p:spPr>
          <a:xfrm>
            <a:off x="7019925" y="4718049"/>
            <a:ext cx="4651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Severe supply constraints, extended lead times</a:t>
            </a:r>
            <a:endParaRPr lang="en-US" sz="1600" dirty="0"/>
          </a:p>
        </p:txBody>
      </p:sp>
      <p:sp>
        <p:nvSpPr>
          <p:cNvPr id="50" name="Shape 47"/>
          <p:cNvSpPr/>
          <p:nvPr/>
        </p:nvSpPr>
        <p:spPr>
          <a:xfrm>
            <a:off x="6924675" y="5067299"/>
            <a:ext cx="4786313" cy="571500"/>
          </a:xfrm>
          <a:custGeom>
            <a:avLst/>
            <a:gdLst/>
            <a:ahLst/>
            <a:cxnLst/>
            <a:rect l="l" t="t" r="r" b="b"/>
            <a:pathLst>
              <a:path w="4786313" h="571500">
                <a:moveTo>
                  <a:pt x="0" y="0"/>
                </a:moveTo>
                <a:lnTo>
                  <a:pt x="4786313" y="0"/>
                </a:lnTo>
                <a:lnTo>
                  <a:pt x="4786313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solidFill>
            <a:srgbClr val="1A1D24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Text 48"/>
          <p:cNvSpPr/>
          <p:nvPr/>
        </p:nvSpPr>
        <p:spPr>
          <a:xfrm>
            <a:off x="7019925" y="5162549"/>
            <a:ext cx="7223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NAND Flash</a:t>
            </a:r>
            <a:endParaRPr lang="en-US" sz="1600" dirty="0"/>
          </a:p>
        </p:txBody>
      </p:sp>
      <p:sp>
        <p:nvSpPr>
          <p:cNvPr id="52" name="Shape 49"/>
          <p:cNvSpPr/>
          <p:nvPr/>
        </p:nvSpPr>
        <p:spPr>
          <a:xfrm>
            <a:off x="11201401" y="5162549"/>
            <a:ext cx="412750" cy="190500"/>
          </a:xfrm>
          <a:custGeom>
            <a:avLst/>
            <a:gdLst/>
            <a:ahLst/>
            <a:cxnLst/>
            <a:rect l="l" t="t" r="r" b="b"/>
            <a:pathLst>
              <a:path w="412750" h="190500">
                <a:moveTo>
                  <a:pt x="0" y="0"/>
                </a:moveTo>
                <a:lnTo>
                  <a:pt x="412750" y="0"/>
                </a:lnTo>
                <a:lnTo>
                  <a:pt x="412750" y="190500"/>
                </a:lnTo>
                <a:lnTo>
                  <a:pt x="0" y="1905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" name="Text 50"/>
          <p:cNvSpPr/>
          <p:nvPr/>
        </p:nvSpPr>
        <p:spPr>
          <a:xfrm>
            <a:off x="11201401" y="5162549"/>
            <a:ext cx="460375" cy="190500"/>
          </a:xfrm>
          <a:prstGeom prst="rect">
            <a:avLst/>
          </a:prstGeom>
          <a:noFill/>
          <a:ln/>
        </p:spPr>
        <p:txBody>
          <a:bodyPr wrap="square" lIns="63500" tIns="31750" rIns="63500" bIns="3175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Critical</a:t>
            </a:r>
            <a:endParaRPr lang="en-US" sz="1600" dirty="0"/>
          </a:p>
        </p:txBody>
      </p:sp>
      <p:sp>
        <p:nvSpPr>
          <p:cNvPr id="54" name="Text 51"/>
          <p:cNvSpPr/>
          <p:nvPr/>
        </p:nvSpPr>
        <p:spPr>
          <a:xfrm>
            <a:off x="7019925" y="5384799"/>
            <a:ext cx="4651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Tightening availability, price volatility</a:t>
            </a:r>
            <a:endParaRPr lang="en-US" sz="1600" dirty="0"/>
          </a:p>
        </p:txBody>
      </p:sp>
      <p:sp>
        <p:nvSpPr>
          <p:cNvPr id="55" name="Shape 52"/>
          <p:cNvSpPr/>
          <p:nvPr/>
        </p:nvSpPr>
        <p:spPr>
          <a:xfrm>
            <a:off x="6924675" y="5734049"/>
            <a:ext cx="4786313" cy="571500"/>
          </a:xfrm>
          <a:custGeom>
            <a:avLst/>
            <a:gdLst/>
            <a:ahLst/>
            <a:cxnLst/>
            <a:rect l="l" t="t" r="r" b="b"/>
            <a:pathLst>
              <a:path w="4786313" h="571500">
                <a:moveTo>
                  <a:pt x="0" y="0"/>
                </a:moveTo>
                <a:lnTo>
                  <a:pt x="4786313" y="0"/>
                </a:lnTo>
                <a:lnTo>
                  <a:pt x="4786313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solidFill>
            <a:srgbClr val="1A1D24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" name="Text 53"/>
          <p:cNvSpPr/>
          <p:nvPr/>
        </p:nvSpPr>
        <p:spPr>
          <a:xfrm>
            <a:off x="7019925" y="5829299"/>
            <a:ext cx="396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MLCC</a:t>
            </a:r>
            <a:endParaRPr lang="en-US" sz="1600" dirty="0"/>
          </a:p>
        </p:txBody>
      </p:sp>
      <p:sp>
        <p:nvSpPr>
          <p:cNvPr id="57" name="Shape 54"/>
          <p:cNvSpPr/>
          <p:nvPr/>
        </p:nvSpPr>
        <p:spPr>
          <a:xfrm>
            <a:off x="11134626" y="5829299"/>
            <a:ext cx="476250" cy="190500"/>
          </a:xfrm>
          <a:custGeom>
            <a:avLst/>
            <a:gdLst/>
            <a:ahLst/>
            <a:cxnLst/>
            <a:rect l="l" t="t" r="r" b="b"/>
            <a:pathLst>
              <a:path w="476250" h="190500">
                <a:moveTo>
                  <a:pt x="0" y="0"/>
                </a:moveTo>
                <a:lnTo>
                  <a:pt x="476250" y="0"/>
                </a:lnTo>
                <a:lnTo>
                  <a:pt x="476250" y="190500"/>
                </a:lnTo>
                <a:lnTo>
                  <a:pt x="0" y="190500"/>
                </a:lnTo>
                <a:lnTo>
                  <a:pt x="0" y="0"/>
                </a:lnTo>
                <a:close/>
              </a:path>
            </a:pathLst>
          </a:custGeom>
          <a:solidFill>
            <a:srgbClr val="8D99AE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" name="Text 55"/>
          <p:cNvSpPr/>
          <p:nvPr/>
        </p:nvSpPr>
        <p:spPr>
          <a:xfrm>
            <a:off x="11134626" y="5829299"/>
            <a:ext cx="523875" cy="190500"/>
          </a:xfrm>
          <a:prstGeom prst="rect">
            <a:avLst/>
          </a:prstGeom>
          <a:noFill/>
          <a:ln/>
        </p:spPr>
        <p:txBody>
          <a:bodyPr wrap="square" lIns="63500" tIns="31750" rIns="63500" bIns="3175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Elevated</a:t>
            </a:r>
            <a:endParaRPr lang="en-US" sz="1600" dirty="0"/>
          </a:p>
        </p:txBody>
      </p:sp>
      <p:sp>
        <p:nvSpPr>
          <p:cNvPr id="59" name="Text 56"/>
          <p:cNvSpPr/>
          <p:nvPr/>
        </p:nvSpPr>
        <p:spPr>
          <a:xfrm>
            <a:off x="7019925" y="6051549"/>
            <a:ext cx="4651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Early tightening, capacity constraints</a:t>
            </a:r>
            <a:endParaRPr lang="en-US" sz="1600" dirty="0"/>
          </a:p>
        </p:txBody>
      </p:sp>
      <p:sp>
        <p:nvSpPr>
          <p:cNvPr id="60" name="Shape 57"/>
          <p:cNvSpPr/>
          <p:nvPr/>
        </p:nvSpPr>
        <p:spPr>
          <a:xfrm>
            <a:off x="6762750" y="6600827"/>
            <a:ext cx="5110163" cy="641350"/>
          </a:xfrm>
          <a:custGeom>
            <a:avLst/>
            <a:gdLst/>
            <a:ahLst/>
            <a:cxnLst/>
            <a:rect l="l" t="t" r="r" b="b"/>
            <a:pathLst>
              <a:path w="5110163" h="641350">
                <a:moveTo>
                  <a:pt x="0" y="0"/>
                </a:moveTo>
                <a:lnTo>
                  <a:pt x="5110163" y="0"/>
                </a:lnTo>
                <a:lnTo>
                  <a:pt x="5110163" y="641350"/>
                </a:lnTo>
                <a:lnTo>
                  <a:pt x="0" y="641350"/>
                </a:lnTo>
                <a:lnTo>
                  <a:pt x="0" y="0"/>
                </a:lnTo>
                <a:close/>
              </a:path>
            </a:pathLst>
          </a:custGeom>
          <a:solidFill>
            <a:srgbClr val="8D99AE">
              <a:alpha val="20000"/>
            </a:srgbClr>
          </a:solidFill>
          <a:ln w="10160">
            <a:solidFill>
              <a:srgbClr val="8D99AE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Shape 58"/>
          <p:cNvSpPr/>
          <p:nvPr/>
        </p:nvSpPr>
        <p:spPr>
          <a:xfrm>
            <a:off x="6922691" y="6842125"/>
            <a:ext cx="138906" cy="158750"/>
          </a:xfrm>
          <a:custGeom>
            <a:avLst/>
            <a:gdLst/>
            <a:ahLst/>
            <a:cxnLst/>
            <a:rect l="l" t="t" r="r" b="b"/>
            <a:pathLst>
              <a:path w="138906" h="158750">
                <a:moveTo>
                  <a:pt x="39688" y="0"/>
                </a:moveTo>
                <a:cubicBezTo>
                  <a:pt x="45176" y="0"/>
                  <a:pt x="49609" y="4434"/>
                  <a:pt x="49609" y="9922"/>
                </a:cubicBezTo>
                <a:lnTo>
                  <a:pt x="49609" y="19844"/>
                </a:lnTo>
                <a:lnTo>
                  <a:pt x="89297" y="19844"/>
                </a:lnTo>
                <a:lnTo>
                  <a:pt x="89297" y="9922"/>
                </a:lnTo>
                <a:cubicBezTo>
                  <a:pt x="89297" y="4434"/>
                  <a:pt x="93731" y="0"/>
                  <a:pt x="99219" y="0"/>
                </a:cubicBezTo>
                <a:cubicBezTo>
                  <a:pt x="104707" y="0"/>
                  <a:pt x="109141" y="4434"/>
                  <a:pt x="109141" y="9922"/>
                </a:cubicBezTo>
                <a:lnTo>
                  <a:pt x="109141" y="19844"/>
                </a:lnTo>
                <a:lnTo>
                  <a:pt x="119062" y="19844"/>
                </a:lnTo>
                <a:cubicBezTo>
                  <a:pt x="130008" y="19844"/>
                  <a:pt x="138906" y="28742"/>
                  <a:pt x="138906" y="39688"/>
                </a:cubicBezTo>
                <a:lnTo>
                  <a:pt x="138906" y="128984"/>
                </a:lnTo>
                <a:cubicBezTo>
                  <a:pt x="138906" y="139929"/>
                  <a:pt x="130008" y="148828"/>
                  <a:pt x="119062" y="148828"/>
                </a:cubicBezTo>
                <a:lnTo>
                  <a:pt x="19844" y="148828"/>
                </a:lnTo>
                <a:cubicBezTo>
                  <a:pt x="8899" y="148828"/>
                  <a:pt x="0" y="139929"/>
                  <a:pt x="0" y="128984"/>
                </a:cubicBezTo>
                <a:lnTo>
                  <a:pt x="0" y="39688"/>
                </a:lnTo>
                <a:cubicBezTo>
                  <a:pt x="0" y="28742"/>
                  <a:pt x="8899" y="19844"/>
                  <a:pt x="19844" y="19844"/>
                </a:cubicBezTo>
                <a:lnTo>
                  <a:pt x="29766" y="19844"/>
                </a:lnTo>
                <a:lnTo>
                  <a:pt x="29766" y="9922"/>
                </a:lnTo>
                <a:cubicBezTo>
                  <a:pt x="29766" y="4434"/>
                  <a:pt x="34199" y="0"/>
                  <a:pt x="39688" y="0"/>
                </a:cubicBezTo>
                <a:close/>
                <a:moveTo>
                  <a:pt x="95622" y="70910"/>
                </a:moveTo>
                <a:cubicBezTo>
                  <a:pt x="97792" y="67438"/>
                  <a:pt x="96738" y="62849"/>
                  <a:pt x="93266" y="60647"/>
                </a:cubicBezTo>
                <a:cubicBezTo>
                  <a:pt x="89793" y="58446"/>
                  <a:pt x="85204" y="59531"/>
                  <a:pt x="83003" y="63004"/>
                </a:cubicBezTo>
                <a:lnTo>
                  <a:pt x="63965" y="93483"/>
                </a:lnTo>
                <a:lnTo>
                  <a:pt x="55594" y="82321"/>
                </a:lnTo>
                <a:cubicBezTo>
                  <a:pt x="53113" y="79034"/>
                  <a:pt x="48462" y="78352"/>
                  <a:pt x="45176" y="80832"/>
                </a:cubicBezTo>
                <a:cubicBezTo>
                  <a:pt x="41889" y="83313"/>
                  <a:pt x="41207" y="87964"/>
                  <a:pt x="43687" y="91250"/>
                </a:cubicBezTo>
                <a:lnTo>
                  <a:pt x="58570" y="111094"/>
                </a:lnTo>
                <a:cubicBezTo>
                  <a:pt x="60027" y="113047"/>
                  <a:pt x="62384" y="114164"/>
                  <a:pt x="64833" y="114071"/>
                </a:cubicBezTo>
                <a:cubicBezTo>
                  <a:pt x="67283" y="113978"/>
                  <a:pt x="69515" y="112675"/>
                  <a:pt x="70817" y="110567"/>
                </a:cubicBezTo>
                <a:lnTo>
                  <a:pt x="95622" y="70879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2" name="Text 59"/>
          <p:cNvSpPr/>
          <p:nvPr/>
        </p:nvSpPr>
        <p:spPr>
          <a:xfrm>
            <a:off x="7186613" y="6731000"/>
            <a:ext cx="9445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Target Completion</a:t>
            </a:r>
            <a:endParaRPr lang="en-US" sz="1600" dirty="0"/>
          </a:p>
        </p:txBody>
      </p:sp>
      <p:sp>
        <p:nvSpPr>
          <p:cNvPr id="63" name="Text 60"/>
          <p:cNvSpPr/>
          <p:nvPr/>
        </p:nvSpPr>
        <p:spPr>
          <a:xfrm>
            <a:off x="7186613" y="6889750"/>
            <a:ext cx="9683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8D99A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Q1 2026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2327" y="322327"/>
            <a:ext cx="322327" cy="322327"/>
          </a:xfrm>
          <a:custGeom>
            <a:avLst/>
            <a:gdLst/>
            <a:ahLst/>
            <a:cxnLst/>
            <a:rect l="l" t="t" r="r" b="b"/>
            <a:pathLst>
              <a:path w="322327" h="322327">
                <a:moveTo>
                  <a:pt x="0" y="0"/>
                </a:moveTo>
                <a:lnTo>
                  <a:pt x="322327" y="0"/>
                </a:lnTo>
                <a:lnTo>
                  <a:pt x="322327" y="322327"/>
                </a:lnTo>
                <a:lnTo>
                  <a:pt x="0" y="322327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94447" y="370675"/>
            <a:ext cx="249803" cy="2256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2" b="1" dirty="0">
                <a:solidFill>
                  <a:srgbClr val="1A1D2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04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41351" y="402908"/>
            <a:ext cx="1369888" cy="1611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8" kern="0" spc="222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Critical Action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22327" y="709118"/>
            <a:ext cx="11740743" cy="386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46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Manage Cost &amp; Pricing Risk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22327" y="1224841"/>
            <a:ext cx="773584" cy="32233"/>
          </a:xfrm>
          <a:custGeom>
            <a:avLst/>
            <a:gdLst/>
            <a:ahLst/>
            <a:cxnLst/>
            <a:rect l="l" t="t" r="r" b="b"/>
            <a:pathLst>
              <a:path w="773584" h="32233">
                <a:moveTo>
                  <a:pt x="0" y="0"/>
                </a:moveTo>
                <a:lnTo>
                  <a:pt x="773584" y="0"/>
                </a:lnTo>
                <a:lnTo>
                  <a:pt x="773584" y="32233"/>
                </a:lnTo>
                <a:lnTo>
                  <a:pt x="0" y="32233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338443" y="1418237"/>
            <a:ext cx="5656830" cy="1635807"/>
          </a:xfrm>
          <a:custGeom>
            <a:avLst/>
            <a:gdLst/>
            <a:ahLst/>
            <a:cxnLst/>
            <a:rect l="l" t="t" r="r" b="b"/>
            <a:pathLst>
              <a:path w="5656830" h="1635807">
                <a:moveTo>
                  <a:pt x="0" y="0"/>
                </a:moveTo>
                <a:lnTo>
                  <a:pt x="5656830" y="0"/>
                </a:lnTo>
                <a:lnTo>
                  <a:pt x="5656830" y="1635807"/>
                </a:lnTo>
                <a:lnTo>
                  <a:pt x="0" y="1635807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338443" y="1418237"/>
            <a:ext cx="32233" cy="1635807"/>
          </a:xfrm>
          <a:custGeom>
            <a:avLst/>
            <a:gdLst/>
            <a:ahLst/>
            <a:cxnLst/>
            <a:rect l="l" t="t" r="r" b="b"/>
            <a:pathLst>
              <a:path w="32233" h="1635807">
                <a:moveTo>
                  <a:pt x="0" y="0"/>
                </a:moveTo>
                <a:lnTo>
                  <a:pt x="32233" y="0"/>
                </a:lnTo>
                <a:lnTo>
                  <a:pt x="32233" y="1635807"/>
                </a:lnTo>
                <a:lnTo>
                  <a:pt x="0" y="1635807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39897" y="1611534"/>
            <a:ext cx="193396" cy="193396"/>
          </a:xfrm>
          <a:custGeom>
            <a:avLst/>
            <a:gdLst/>
            <a:ahLst/>
            <a:cxnLst/>
            <a:rect l="l" t="t" r="r" b="b"/>
            <a:pathLst>
              <a:path w="193396" h="193396">
                <a:moveTo>
                  <a:pt x="24174" y="24174"/>
                </a:moveTo>
                <a:cubicBezTo>
                  <a:pt x="24174" y="17489"/>
                  <a:pt x="18773" y="12087"/>
                  <a:pt x="12087" y="12087"/>
                </a:cubicBezTo>
                <a:cubicBezTo>
                  <a:pt x="5401" y="12087"/>
                  <a:pt x="0" y="17489"/>
                  <a:pt x="0" y="24174"/>
                </a:cubicBezTo>
                <a:lnTo>
                  <a:pt x="0" y="151091"/>
                </a:lnTo>
                <a:cubicBezTo>
                  <a:pt x="0" y="167786"/>
                  <a:pt x="13523" y="181309"/>
                  <a:pt x="30218" y="181309"/>
                </a:cubicBezTo>
                <a:lnTo>
                  <a:pt x="181309" y="181309"/>
                </a:lnTo>
                <a:cubicBezTo>
                  <a:pt x="187994" y="181309"/>
                  <a:pt x="193396" y="175907"/>
                  <a:pt x="193396" y="169221"/>
                </a:cubicBezTo>
                <a:cubicBezTo>
                  <a:pt x="193396" y="162536"/>
                  <a:pt x="187994" y="157134"/>
                  <a:pt x="181309" y="157134"/>
                </a:cubicBezTo>
                <a:lnTo>
                  <a:pt x="30218" y="157134"/>
                </a:lnTo>
                <a:cubicBezTo>
                  <a:pt x="26894" y="157134"/>
                  <a:pt x="24174" y="154415"/>
                  <a:pt x="24174" y="151091"/>
                </a:cubicBezTo>
                <a:lnTo>
                  <a:pt x="24174" y="24174"/>
                </a:lnTo>
                <a:close/>
                <a:moveTo>
                  <a:pt x="177758" y="56886"/>
                </a:moveTo>
                <a:cubicBezTo>
                  <a:pt x="182480" y="52164"/>
                  <a:pt x="182480" y="44496"/>
                  <a:pt x="177758" y="39775"/>
                </a:cubicBezTo>
                <a:cubicBezTo>
                  <a:pt x="173036" y="35053"/>
                  <a:pt x="165369" y="35053"/>
                  <a:pt x="160647" y="39775"/>
                </a:cubicBezTo>
                <a:lnTo>
                  <a:pt x="120872" y="79587"/>
                </a:lnTo>
                <a:lnTo>
                  <a:pt x="99191" y="57943"/>
                </a:lnTo>
                <a:cubicBezTo>
                  <a:pt x="94469" y="53222"/>
                  <a:pt x="86802" y="53222"/>
                  <a:pt x="82080" y="57943"/>
                </a:cubicBezTo>
                <a:lnTo>
                  <a:pt x="45818" y="94205"/>
                </a:lnTo>
                <a:cubicBezTo>
                  <a:pt x="41097" y="98927"/>
                  <a:pt x="41097" y="106594"/>
                  <a:pt x="45818" y="111316"/>
                </a:cubicBezTo>
                <a:cubicBezTo>
                  <a:pt x="50540" y="116038"/>
                  <a:pt x="58208" y="116038"/>
                  <a:pt x="62929" y="111316"/>
                </a:cubicBezTo>
                <a:lnTo>
                  <a:pt x="90654" y="83591"/>
                </a:lnTo>
                <a:lnTo>
                  <a:pt x="112336" y="105272"/>
                </a:lnTo>
                <a:cubicBezTo>
                  <a:pt x="117057" y="109994"/>
                  <a:pt x="124725" y="109994"/>
                  <a:pt x="129447" y="105272"/>
                </a:cubicBezTo>
                <a:lnTo>
                  <a:pt x="177796" y="56923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54165" y="1579400"/>
            <a:ext cx="2320751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23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Price Increase Preparation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15722" y="1966093"/>
            <a:ext cx="2440314" cy="1611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42" b="1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Prepare for continued price increases.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15722" y="2266260"/>
            <a:ext cx="5382853" cy="6285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Sustained price pressure is inevitable in constrained supply environments. Organizations must proactively model cost scenarios and develop mitigation strategies rather than reacting to price changes after they occur.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25550" y="3188114"/>
            <a:ext cx="5671335" cy="2311081"/>
          </a:xfrm>
          <a:custGeom>
            <a:avLst/>
            <a:gdLst/>
            <a:ahLst/>
            <a:cxnLst/>
            <a:rect l="l" t="t" r="r" b="b"/>
            <a:pathLst>
              <a:path w="5671335" h="2311081">
                <a:moveTo>
                  <a:pt x="0" y="0"/>
                </a:moveTo>
                <a:lnTo>
                  <a:pt x="5671335" y="0"/>
                </a:lnTo>
                <a:lnTo>
                  <a:pt x="5671335" y="2311081"/>
                </a:lnTo>
                <a:lnTo>
                  <a:pt x="0" y="2311081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 w="10160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97994" y="3352499"/>
            <a:ext cx="120872" cy="161163"/>
          </a:xfrm>
          <a:custGeom>
            <a:avLst/>
            <a:gdLst/>
            <a:ahLst/>
            <a:cxnLst/>
            <a:rect l="l" t="t" r="r" b="b"/>
            <a:pathLst>
              <a:path w="120872" h="161163">
                <a:moveTo>
                  <a:pt x="20145" y="0"/>
                </a:moveTo>
                <a:cubicBezTo>
                  <a:pt x="9034" y="0"/>
                  <a:pt x="0" y="9034"/>
                  <a:pt x="0" y="20145"/>
                </a:cubicBezTo>
                <a:lnTo>
                  <a:pt x="0" y="141018"/>
                </a:lnTo>
                <a:cubicBezTo>
                  <a:pt x="0" y="152129"/>
                  <a:pt x="9034" y="161163"/>
                  <a:pt x="20145" y="161163"/>
                </a:cubicBezTo>
                <a:lnTo>
                  <a:pt x="100727" y="161163"/>
                </a:lnTo>
                <a:cubicBezTo>
                  <a:pt x="111838" y="161163"/>
                  <a:pt x="120872" y="152129"/>
                  <a:pt x="120872" y="141018"/>
                </a:cubicBezTo>
                <a:lnTo>
                  <a:pt x="120872" y="20145"/>
                </a:lnTo>
                <a:cubicBezTo>
                  <a:pt x="120872" y="9034"/>
                  <a:pt x="111838" y="0"/>
                  <a:pt x="100727" y="0"/>
                </a:cubicBezTo>
                <a:lnTo>
                  <a:pt x="20145" y="0"/>
                </a:lnTo>
                <a:close/>
                <a:moveTo>
                  <a:pt x="30218" y="20145"/>
                </a:moveTo>
                <a:lnTo>
                  <a:pt x="90654" y="20145"/>
                </a:lnTo>
                <a:cubicBezTo>
                  <a:pt x="96226" y="20145"/>
                  <a:pt x="100727" y="24647"/>
                  <a:pt x="100727" y="30218"/>
                </a:cubicBezTo>
                <a:lnTo>
                  <a:pt x="100727" y="40291"/>
                </a:lnTo>
                <a:cubicBezTo>
                  <a:pt x="100727" y="45862"/>
                  <a:pt x="96226" y="50364"/>
                  <a:pt x="90654" y="50364"/>
                </a:cubicBezTo>
                <a:lnTo>
                  <a:pt x="30218" y="50364"/>
                </a:lnTo>
                <a:cubicBezTo>
                  <a:pt x="24647" y="50364"/>
                  <a:pt x="20145" y="45862"/>
                  <a:pt x="20145" y="40291"/>
                </a:cubicBezTo>
                <a:lnTo>
                  <a:pt x="20145" y="30218"/>
                </a:lnTo>
                <a:cubicBezTo>
                  <a:pt x="20145" y="24647"/>
                  <a:pt x="24647" y="20145"/>
                  <a:pt x="30218" y="20145"/>
                </a:cubicBezTo>
                <a:close/>
                <a:moveTo>
                  <a:pt x="35254" y="73027"/>
                </a:moveTo>
                <a:cubicBezTo>
                  <a:pt x="35254" y="77197"/>
                  <a:pt x="31869" y="80582"/>
                  <a:pt x="27700" y="80582"/>
                </a:cubicBezTo>
                <a:cubicBezTo>
                  <a:pt x="23530" y="80582"/>
                  <a:pt x="20145" y="77197"/>
                  <a:pt x="20145" y="73027"/>
                </a:cubicBezTo>
                <a:cubicBezTo>
                  <a:pt x="20145" y="68858"/>
                  <a:pt x="23530" y="65473"/>
                  <a:pt x="27700" y="65473"/>
                </a:cubicBezTo>
                <a:cubicBezTo>
                  <a:pt x="31869" y="65473"/>
                  <a:pt x="35254" y="68858"/>
                  <a:pt x="35254" y="73027"/>
                </a:cubicBezTo>
                <a:close/>
                <a:moveTo>
                  <a:pt x="60436" y="80582"/>
                </a:moveTo>
                <a:cubicBezTo>
                  <a:pt x="56267" y="80582"/>
                  <a:pt x="52882" y="77197"/>
                  <a:pt x="52882" y="73027"/>
                </a:cubicBezTo>
                <a:cubicBezTo>
                  <a:pt x="52882" y="68858"/>
                  <a:pt x="56267" y="65473"/>
                  <a:pt x="60436" y="65473"/>
                </a:cubicBezTo>
                <a:cubicBezTo>
                  <a:pt x="64606" y="65473"/>
                  <a:pt x="67991" y="68858"/>
                  <a:pt x="67991" y="73027"/>
                </a:cubicBezTo>
                <a:cubicBezTo>
                  <a:pt x="67991" y="77197"/>
                  <a:pt x="64606" y="80582"/>
                  <a:pt x="60436" y="80582"/>
                </a:cubicBezTo>
                <a:close/>
                <a:moveTo>
                  <a:pt x="100727" y="73027"/>
                </a:moveTo>
                <a:cubicBezTo>
                  <a:pt x="100727" y="77197"/>
                  <a:pt x="97342" y="80582"/>
                  <a:pt x="93173" y="80582"/>
                </a:cubicBezTo>
                <a:cubicBezTo>
                  <a:pt x="89003" y="80582"/>
                  <a:pt x="85618" y="77197"/>
                  <a:pt x="85618" y="73027"/>
                </a:cubicBezTo>
                <a:cubicBezTo>
                  <a:pt x="85618" y="68858"/>
                  <a:pt x="89003" y="65473"/>
                  <a:pt x="93173" y="65473"/>
                </a:cubicBezTo>
                <a:cubicBezTo>
                  <a:pt x="97342" y="65473"/>
                  <a:pt x="100727" y="68858"/>
                  <a:pt x="100727" y="73027"/>
                </a:cubicBezTo>
                <a:close/>
                <a:moveTo>
                  <a:pt x="27700" y="110800"/>
                </a:moveTo>
                <a:cubicBezTo>
                  <a:pt x="23530" y="110800"/>
                  <a:pt x="20145" y="107415"/>
                  <a:pt x="20145" y="103245"/>
                </a:cubicBezTo>
                <a:cubicBezTo>
                  <a:pt x="20145" y="99076"/>
                  <a:pt x="23530" y="95691"/>
                  <a:pt x="27700" y="95691"/>
                </a:cubicBezTo>
                <a:cubicBezTo>
                  <a:pt x="31869" y="95691"/>
                  <a:pt x="35254" y="99076"/>
                  <a:pt x="35254" y="103245"/>
                </a:cubicBezTo>
                <a:cubicBezTo>
                  <a:pt x="35254" y="107415"/>
                  <a:pt x="31869" y="110800"/>
                  <a:pt x="27700" y="110800"/>
                </a:cubicBezTo>
                <a:close/>
                <a:moveTo>
                  <a:pt x="67991" y="103245"/>
                </a:moveTo>
                <a:cubicBezTo>
                  <a:pt x="67991" y="107415"/>
                  <a:pt x="64606" y="110800"/>
                  <a:pt x="60436" y="110800"/>
                </a:cubicBezTo>
                <a:cubicBezTo>
                  <a:pt x="56267" y="110800"/>
                  <a:pt x="52882" y="107415"/>
                  <a:pt x="52882" y="103245"/>
                </a:cubicBezTo>
                <a:cubicBezTo>
                  <a:pt x="52882" y="99076"/>
                  <a:pt x="56267" y="95691"/>
                  <a:pt x="60436" y="95691"/>
                </a:cubicBezTo>
                <a:cubicBezTo>
                  <a:pt x="64606" y="95691"/>
                  <a:pt x="67991" y="99076"/>
                  <a:pt x="67991" y="103245"/>
                </a:cubicBezTo>
                <a:close/>
                <a:moveTo>
                  <a:pt x="93173" y="110800"/>
                </a:moveTo>
                <a:cubicBezTo>
                  <a:pt x="89003" y="110800"/>
                  <a:pt x="85618" y="107415"/>
                  <a:pt x="85618" y="103245"/>
                </a:cubicBezTo>
                <a:cubicBezTo>
                  <a:pt x="85618" y="99076"/>
                  <a:pt x="89003" y="95691"/>
                  <a:pt x="93173" y="95691"/>
                </a:cubicBezTo>
                <a:cubicBezTo>
                  <a:pt x="97342" y="95691"/>
                  <a:pt x="100727" y="99076"/>
                  <a:pt x="100727" y="103245"/>
                </a:cubicBezTo>
                <a:cubicBezTo>
                  <a:pt x="100727" y="107415"/>
                  <a:pt x="97342" y="110800"/>
                  <a:pt x="93173" y="110800"/>
                </a:cubicBezTo>
                <a:close/>
                <a:moveTo>
                  <a:pt x="20145" y="133463"/>
                </a:moveTo>
                <a:cubicBezTo>
                  <a:pt x="20145" y="129277"/>
                  <a:pt x="23513" y="125909"/>
                  <a:pt x="27700" y="125909"/>
                </a:cubicBezTo>
                <a:lnTo>
                  <a:pt x="62954" y="125909"/>
                </a:lnTo>
                <a:cubicBezTo>
                  <a:pt x="67141" y="125909"/>
                  <a:pt x="70509" y="129277"/>
                  <a:pt x="70509" y="133463"/>
                </a:cubicBezTo>
                <a:cubicBezTo>
                  <a:pt x="70509" y="137650"/>
                  <a:pt x="67141" y="141018"/>
                  <a:pt x="62954" y="141018"/>
                </a:cubicBezTo>
                <a:lnTo>
                  <a:pt x="27700" y="141018"/>
                </a:lnTo>
                <a:cubicBezTo>
                  <a:pt x="23513" y="141018"/>
                  <a:pt x="20145" y="137650"/>
                  <a:pt x="20145" y="133463"/>
                </a:cubicBezTo>
                <a:close/>
                <a:moveTo>
                  <a:pt x="93173" y="125909"/>
                </a:moveTo>
                <a:cubicBezTo>
                  <a:pt x="97359" y="125909"/>
                  <a:pt x="100727" y="129277"/>
                  <a:pt x="100727" y="133463"/>
                </a:cubicBezTo>
                <a:cubicBezTo>
                  <a:pt x="100727" y="137650"/>
                  <a:pt x="97359" y="141018"/>
                  <a:pt x="93173" y="141018"/>
                </a:cubicBezTo>
                <a:cubicBezTo>
                  <a:pt x="88986" y="141018"/>
                  <a:pt x="85618" y="137650"/>
                  <a:pt x="85618" y="133463"/>
                </a:cubicBezTo>
                <a:cubicBezTo>
                  <a:pt x="85618" y="129277"/>
                  <a:pt x="88986" y="125909"/>
                  <a:pt x="93173" y="125909"/>
                </a:cubicBez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23623" y="3320266"/>
            <a:ext cx="1224841" cy="2256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2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Financial Planning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7704" y="3642592"/>
            <a:ext cx="5471492" cy="6285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5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Update cost forecasts and financial plans.</a:t>
            </a:r>
            <a:r>
              <a:rPr lang="en-US" sz="101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Incorporate realistic cost escalation assumptions into budgets, pricing strategies, and margin projections. Regular forecast updates enable proactive financial management.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25550" y="5637390"/>
            <a:ext cx="5671335" cy="1005659"/>
          </a:xfrm>
          <a:custGeom>
            <a:avLst/>
            <a:gdLst/>
            <a:ahLst/>
            <a:cxnLst/>
            <a:rect l="l" t="t" r="r" b="b"/>
            <a:pathLst>
              <a:path w="5671335" h="1005659">
                <a:moveTo>
                  <a:pt x="0" y="0"/>
                </a:moveTo>
                <a:lnTo>
                  <a:pt x="5671335" y="0"/>
                </a:lnTo>
                <a:lnTo>
                  <a:pt x="5671335" y="1005659"/>
                </a:lnTo>
                <a:lnTo>
                  <a:pt x="0" y="1005659"/>
                </a:lnTo>
                <a:lnTo>
                  <a:pt x="0" y="0"/>
                </a:lnTo>
                <a:close/>
              </a:path>
            </a:pathLst>
          </a:custGeom>
          <a:solidFill>
            <a:srgbClr val="8D99AE">
              <a:alpha val="14902"/>
            </a:srgbClr>
          </a:solidFill>
          <a:ln w="1016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457704" y="5801779"/>
            <a:ext cx="201454" cy="161163"/>
          </a:xfrm>
          <a:custGeom>
            <a:avLst/>
            <a:gdLst/>
            <a:ahLst/>
            <a:cxnLst/>
            <a:rect l="l" t="t" r="r" b="b"/>
            <a:pathLst>
              <a:path w="201454" h="161163">
                <a:moveTo>
                  <a:pt x="20177" y="20145"/>
                </a:moveTo>
                <a:cubicBezTo>
                  <a:pt x="20177" y="9034"/>
                  <a:pt x="29211" y="0"/>
                  <a:pt x="40322" y="0"/>
                </a:cubicBezTo>
                <a:lnTo>
                  <a:pt x="87381" y="0"/>
                </a:lnTo>
                <a:cubicBezTo>
                  <a:pt x="92732" y="0"/>
                  <a:pt x="97863" y="2109"/>
                  <a:pt x="101640" y="5886"/>
                </a:cubicBezTo>
                <a:lnTo>
                  <a:pt x="135132" y="39441"/>
                </a:lnTo>
                <a:cubicBezTo>
                  <a:pt x="138909" y="43218"/>
                  <a:pt x="141018" y="48349"/>
                  <a:pt x="141018" y="53700"/>
                </a:cubicBezTo>
                <a:lnTo>
                  <a:pt x="141018" y="84390"/>
                </a:lnTo>
                <a:lnTo>
                  <a:pt x="99468" y="125940"/>
                </a:lnTo>
                <a:lnTo>
                  <a:pt x="86216" y="125940"/>
                </a:lnTo>
                <a:lnTo>
                  <a:pt x="81148" y="109068"/>
                </a:lnTo>
                <a:cubicBezTo>
                  <a:pt x="79669" y="104127"/>
                  <a:pt x="75136" y="100759"/>
                  <a:pt x="69974" y="100759"/>
                </a:cubicBezTo>
                <a:cubicBezTo>
                  <a:pt x="66417" y="100759"/>
                  <a:pt x="63080" y="102364"/>
                  <a:pt x="60877" y="105134"/>
                </a:cubicBezTo>
                <a:lnTo>
                  <a:pt x="41959" y="128742"/>
                </a:lnTo>
                <a:cubicBezTo>
                  <a:pt x="39346" y="131984"/>
                  <a:pt x="39882" y="136768"/>
                  <a:pt x="43124" y="139350"/>
                </a:cubicBezTo>
                <a:cubicBezTo>
                  <a:pt x="46366" y="141931"/>
                  <a:pt x="51150" y="141427"/>
                  <a:pt x="53732" y="138153"/>
                </a:cubicBezTo>
                <a:lnTo>
                  <a:pt x="68557" y="119645"/>
                </a:lnTo>
                <a:lnTo>
                  <a:pt x="73342" y="135604"/>
                </a:lnTo>
                <a:cubicBezTo>
                  <a:pt x="74286" y="138814"/>
                  <a:pt x="77245" y="140986"/>
                  <a:pt x="80582" y="140986"/>
                </a:cubicBezTo>
                <a:lnTo>
                  <a:pt x="90497" y="140986"/>
                </a:lnTo>
                <a:cubicBezTo>
                  <a:pt x="90214" y="141962"/>
                  <a:pt x="89962" y="142969"/>
                  <a:pt x="89773" y="143977"/>
                </a:cubicBezTo>
                <a:lnTo>
                  <a:pt x="86342" y="161132"/>
                </a:lnTo>
                <a:lnTo>
                  <a:pt x="40322" y="161132"/>
                </a:lnTo>
                <a:cubicBezTo>
                  <a:pt x="29211" y="161132"/>
                  <a:pt x="20177" y="152098"/>
                  <a:pt x="20177" y="140986"/>
                </a:cubicBezTo>
                <a:lnTo>
                  <a:pt x="20177" y="20114"/>
                </a:lnTo>
                <a:close/>
                <a:moveTo>
                  <a:pt x="85649" y="18414"/>
                </a:moveTo>
                <a:lnTo>
                  <a:pt x="85649" y="47845"/>
                </a:lnTo>
                <a:cubicBezTo>
                  <a:pt x="85649" y="52032"/>
                  <a:pt x="89018" y="55400"/>
                  <a:pt x="93204" y="55400"/>
                </a:cubicBezTo>
                <a:lnTo>
                  <a:pt x="122635" y="55400"/>
                </a:lnTo>
                <a:lnTo>
                  <a:pt x="85649" y="18414"/>
                </a:lnTo>
                <a:close/>
                <a:moveTo>
                  <a:pt x="104599" y="146967"/>
                </a:moveTo>
                <a:cubicBezTo>
                  <a:pt x="105386" y="143064"/>
                  <a:pt x="107306" y="139475"/>
                  <a:pt x="110107" y="136674"/>
                </a:cubicBezTo>
                <a:lnTo>
                  <a:pt x="147534" y="99248"/>
                </a:lnTo>
                <a:lnTo>
                  <a:pt x="172715" y="124429"/>
                </a:lnTo>
                <a:lnTo>
                  <a:pt x="135289" y="161856"/>
                </a:lnTo>
                <a:cubicBezTo>
                  <a:pt x="132488" y="164657"/>
                  <a:pt x="128899" y="166577"/>
                  <a:pt x="124996" y="167364"/>
                </a:cubicBezTo>
                <a:lnTo>
                  <a:pt x="106236" y="171110"/>
                </a:lnTo>
                <a:cubicBezTo>
                  <a:pt x="105952" y="171173"/>
                  <a:pt x="105637" y="171204"/>
                  <a:pt x="105323" y="171204"/>
                </a:cubicBezTo>
                <a:cubicBezTo>
                  <a:pt x="102805" y="171204"/>
                  <a:pt x="100727" y="169158"/>
                  <a:pt x="100727" y="166609"/>
                </a:cubicBezTo>
                <a:cubicBezTo>
                  <a:pt x="100727" y="166294"/>
                  <a:pt x="100759" y="166011"/>
                  <a:pt x="100821" y="165696"/>
                </a:cubicBezTo>
                <a:lnTo>
                  <a:pt x="104567" y="146936"/>
                </a:lnTo>
                <a:close/>
                <a:moveTo>
                  <a:pt x="188895" y="108250"/>
                </a:moveTo>
                <a:lnTo>
                  <a:pt x="179829" y="117316"/>
                </a:lnTo>
                <a:lnTo>
                  <a:pt x="154647" y="92134"/>
                </a:lnTo>
                <a:lnTo>
                  <a:pt x="163713" y="83068"/>
                </a:lnTo>
                <a:cubicBezTo>
                  <a:pt x="170669" y="76112"/>
                  <a:pt x="181938" y="76112"/>
                  <a:pt x="188895" y="83068"/>
                </a:cubicBezTo>
                <a:cubicBezTo>
                  <a:pt x="195851" y="90025"/>
                  <a:pt x="195851" y="101294"/>
                  <a:pt x="188895" y="10825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23623" y="5769546"/>
            <a:ext cx="1128143" cy="2256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2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Contract Review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57704" y="6091873"/>
            <a:ext cx="5471492" cy="419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5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Review customer contracts for price adjustment clauses.</a:t>
            </a:r>
            <a:r>
              <a:rPr lang="en-US" sz="101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Ensure existing agreements provide mechanisms to pass through cost increases where market conditions warrant.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195418" y="1421460"/>
            <a:ext cx="5671335" cy="1908173"/>
          </a:xfrm>
          <a:custGeom>
            <a:avLst/>
            <a:gdLst/>
            <a:ahLst/>
            <a:cxnLst/>
            <a:rect l="l" t="t" r="r" b="b"/>
            <a:pathLst>
              <a:path w="5671335" h="1908173">
                <a:moveTo>
                  <a:pt x="0" y="0"/>
                </a:moveTo>
                <a:lnTo>
                  <a:pt x="5671335" y="0"/>
                </a:lnTo>
                <a:lnTo>
                  <a:pt x="5671335" y="1908173"/>
                </a:lnTo>
                <a:lnTo>
                  <a:pt x="0" y="1908173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14902"/>
            </a:srgbClr>
          </a:solidFill>
          <a:ln w="10160">
            <a:solidFill>
              <a:srgbClr val="C5A5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9949" y="1618081"/>
            <a:ext cx="161163" cy="161163"/>
          </a:xfrm>
          <a:custGeom>
            <a:avLst/>
            <a:gdLst/>
            <a:ahLst/>
            <a:cxnLst/>
            <a:rect l="l" t="t" r="r" b="b"/>
            <a:pathLst>
              <a:path w="161163" h="161163">
                <a:moveTo>
                  <a:pt x="158204" y="47405"/>
                </a:moveTo>
                <a:lnTo>
                  <a:pt x="127986" y="77623"/>
                </a:lnTo>
                <a:cubicBezTo>
                  <a:pt x="125090" y="80519"/>
                  <a:pt x="120778" y="81369"/>
                  <a:pt x="117001" y="79795"/>
                </a:cubicBezTo>
                <a:cubicBezTo>
                  <a:pt x="113223" y="78221"/>
                  <a:pt x="110800" y="74569"/>
                  <a:pt x="110800" y="70509"/>
                </a:cubicBezTo>
                <a:lnTo>
                  <a:pt x="110800" y="50364"/>
                </a:lnTo>
                <a:lnTo>
                  <a:pt x="10073" y="50364"/>
                </a:lnTo>
                <a:cubicBezTo>
                  <a:pt x="4501" y="50364"/>
                  <a:pt x="0" y="45862"/>
                  <a:pt x="0" y="40291"/>
                </a:cubicBezTo>
                <a:cubicBezTo>
                  <a:pt x="0" y="34719"/>
                  <a:pt x="4501" y="30218"/>
                  <a:pt x="10073" y="30218"/>
                </a:cubicBezTo>
                <a:lnTo>
                  <a:pt x="110800" y="30218"/>
                </a:lnTo>
                <a:lnTo>
                  <a:pt x="110800" y="10073"/>
                </a:lnTo>
                <a:cubicBezTo>
                  <a:pt x="110800" y="6012"/>
                  <a:pt x="113255" y="2329"/>
                  <a:pt x="117032" y="755"/>
                </a:cubicBezTo>
                <a:cubicBezTo>
                  <a:pt x="120809" y="-818"/>
                  <a:pt x="125122" y="63"/>
                  <a:pt x="128018" y="2927"/>
                </a:cubicBezTo>
                <a:lnTo>
                  <a:pt x="158236" y="33145"/>
                </a:lnTo>
                <a:cubicBezTo>
                  <a:pt x="162171" y="37080"/>
                  <a:pt x="162171" y="43470"/>
                  <a:pt x="158236" y="47405"/>
                </a:cubicBezTo>
                <a:close/>
                <a:moveTo>
                  <a:pt x="33145" y="158204"/>
                </a:moveTo>
                <a:lnTo>
                  <a:pt x="2927" y="127986"/>
                </a:lnTo>
                <a:cubicBezTo>
                  <a:pt x="-1007" y="124052"/>
                  <a:pt x="-1007" y="117662"/>
                  <a:pt x="2927" y="113727"/>
                </a:cubicBezTo>
                <a:lnTo>
                  <a:pt x="33145" y="83509"/>
                </a:lnTo>
                <a:cubicBezTo>
                  <a:pt x="36041" y="80613"/>
                  <a:pt x="40354" y="79763"/>
                  <a:pt x="44131" y="81337"/>
                </a:cubicBezTo>
                <a:cubicBezTo>
                  <a:pt x="47908" y="82911"/>
                  <a:pt x="50364" y="86594"/>
                  <a:pt x="50364" y="90654"/>
                </a:cubicBezTo>
                <a:lnTo>
                  <a:pt x="50364" y="110800"/>
                </a:lnTo>
                <a:lnTo>
                  <a:pt x="151091" y="110800"/>
                </a:lnTo>
                <a:cubicBezTo>
                  <a:pt x="156662" y="110800"/>
                  <a:pt x="161163" y="115301"/>
                  <a:pt x="161163" y="120872"/>
                </a:cubicBezTo>
                <a:cubicBezTo>
                  <a:pt x="161163" y="126444"/>
                  <a:pt x="156662" y="130945"/>
                  <a:pt x="151091" y="130945"/>
                </a:cubicBezTo>
                <a:lnTo>
                  <a:pt x="50364" y="130945"/>
                </a:lnTo>
                <a:lnTo>
                  <a:pt x="50364" y="151091"/>
                </a:lnTo>
                <a:cubicBezTo>
                  <a:pt x="50364" y="155151"/>
                  <a:pt x="47908" y="158834"/>
                  <a:pt x="44131" y="160408"/>
                </a:cubicBezTo>
                <a:cubicBezTo>
                  <a:pt x="40354" y="161982"/>
                  <a:pt x="36041" y="161100"/>
                  <a:pt x="33145" y="158236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625723" y="1585849"/>
            <a:ext cx="1305422" cy="2256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2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Cost Pass-Through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359804" y="1908175"/>
            <a:ext cx="5407027" cy="419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5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Implement structured cost pass-through where feasible.</a:t>
            </a:r>
            <a:r>
              <a:rPr lang="en-US" sz="101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Transparent pricing mechanisms that reflect actual cost movements maintain customer relationships while protecting margins.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359804" y="2456130"/>
            <a:ext cx="1716389" cy="709118"/>
          </a:xfrm>
          <a:custGeom>
            <a:avLst/>
            <a:gdLst/>
            <a:ahLst/>
            <a:cxnLst/>
            <a:rect l="l" t="t" r="r" b="b"/>
            <a:pathLst>
              <a:path w="1716389" h="709118">
                <a:moveTo>
                  <a:pt x="0" y="0"/>
                </a:moveTo>
                <a:lnTo>
                  <a:pt x="1716389" y="0"/>
                </a:lnTo>
                <a:lnTo>
                  <a:pt x="1716389" y="709118"/>
                </a:lnTo>
                <a:lnTo>
                  <a:pt x="0" y="709118"/>
                </a:lnTo>
                <a:lnTo>
                  <a:pt x="0" y="0"/>
                </a:lnTo>
                <a:close/>
              </a:path>
            </a:pathLst>
          </a:custGeom>
          <a:solidFill>
            <a:srgbClr val="1A1D24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7127143" y="2552828"/>
            <a:ext cx="181309" cy="161163"/>
          </a:xfrm>
          <a:custGeom>
            <a:avLst/>
            <a:gdLst/>
            <a:ahLst/>
            <a:cxnLst/>
            <a:rect l="l" t="t" r="r" b="b"/>
            <a:pathLst>
              <a:path w="181309" h="161163">
                <a:moveTo>
                  <a:pt x="132047" y="30218"/>
                </a:moveTo>
                <a:cubicBezTo>
                  <a:pt x="126822" y="30218"/>
                  <a:pt x="121754" y="31635"/>
                  <a:pt x="117316" y="34216"/>
                </a:cubicBezTo>
                <a:cubicBezTo>
                  <a:pt x="112342" y="29179"/>
                  <a:pt x="106550" y="24961"/>
                  <a:pt x="100160" y="21782"/>
                </a:cubicBezTo>
                <a:cubicBezTo>
                  <a:pt x="109037" y="14228"/>
                  <a:pt x="120337" y="10073"/>
                  <a:pt x="132047" y="10073"/>
                </a:cubicBezTo>
                <a:cubicBezTo>
                  <a:pt x="159243" y="10073"/>
                  <a:pt x="181309" y="32107"/>
                  <a:pt x="181309" y="59335"/>
                </a:cubicBezTo>
                <a:cubicBezTo>
                  <a:pt x="181309" y="72398"/>
                  <a:pt x="176115" y="84925"/>
                  <a:pt x="166892" y="94148"/>
                </a:cubicBezTo>
                <a:lnTo>
                  <a:pt x="144512" y="116529"/>
                </a:lnTo>
                <a:cubicBezTo>
                  <a:pt x="135289" y="125751"/>
                  <a:pt x="122761" y="130945"/>
                  <a:pt x="109698" y="130945"/>
                </a:cubicBezTo>
                <a:cubicBezTo>
                  <a:pt x="82502" y="130945"/>
                  <a:pt x="60436" y="108911"/>
                  <a:pt x="60436" y="81683"/>
                </a:cubicBezTo>
                <a:cubicBezTo>
                  <a:pt x="60436" y="81211"/>
                  <a:pt x="60436" y="80739"/>
                  <a:pt x="60468" y="80267"/>
                </a:cubicBezTo>
                <a:cubicBezTo>
                  <a:pt x="60625" y="74695"/>
                  <a:pt x="65252" y="70320"/>
                  <a:pt x="70824" y="70477"/>
                </a:cubicBezTo>
                <a:cubicBezTo>
                  <a:pt x="76395" y="70635"/>
                  <a:pt x="80770" y="75262"/>
                  <a:pt x="80613" y="80833"/>
                </a:cubicBezTo>
                <a:cubicBezTo>
                  <a:pt x="80613" y="81117"/>
                  <a:pt x="80613" y="81400"/>
                  <a:pt x="80613" y="81652"/>
                </a:cubicBezTo>
                <a:cubicBezTo>
                  <a:pt x="80613" y="97737"/>
                  <a:pt x="93645" y="110768"/>
                  <a:pt x="109730" y="110768"/>
                </a:cubicBezTo>
                <a:cubicBezTo>
                  <a:pt x="117441" y="110768"/>
                  <a:pt x="124839" y="107715"/>
                  <a:pt x="130316" y="102238"/>
                </a:cubicBezTo>
                <a:lnTo>
                  <a:pt x="152696" y="79858"/>
                </a:lnTo>
                <a:cubicBezTo>
                  <a:pt x="158141" y="74412"/>
                  <a:pt x="161226" y="66983"/>
                  <a:pt x="161226" y="59272"/>
                </a:cubicBezTo>
                <a:cubicBezTo>
                  <a:pt x="161226" y="43187"/>
                  <a:pt x="148195" y="30155"/>
                  <a:pt x="132110" y="30155"/>
                </a:cubicBezTo>
                <a:close/>
                <a:moveTo>
                  <a:pt x="86625" y="54550"/>
                </a:moveTo>
                <a:cubicBezTo>
                  <a:pt x="86027" y="54298"/>
                  <a:pt x="85429" y="53952"/>
                  <a:pt x="84894" y="53574"/>
                </a:cubicBezTo>
                <a:cubicBezTo>
                  <a:pt x="80928" y="51528"/>
                  <a:pt x="76395" y="50364"/>
                  <a:pt x="71642" y="50364"/>
                </a:cubicBezTo>
                <a:cubicBezTo>
                  <a:pt x="63930" y="50364"/>
                  <a:pt x="56533" y="53417"/>
                  <a:pt x="51056" y="58894"/>
                </a:cubicBezTo>
                <a:lnTo>
                  <a:pt x="28676" y="81274"/>
                </a:lnTo>
                <a:cubicBezTo>
                  <a:pt x="23230" y="86720"/>
                  <a:pt x="20145" y="94148"/>
                  <a:pt x="20145" y="101860"/>
                </a:cubicBezTo>
                <a:cubicBezTo>
                  <a:pt x="20145" y="117945"/>
                  <a:pt x="33177" y="130977"/>
                  <a:pt x="49262" y="130977"/>
                </a:cubicBezTo>
                <a:cubicBezTo>
                  <a:pt x="54456" y="130977"/>
                  <a:pt x="59523" y="129592"/>
                  <a:pt x="63962" y="127010"/>
                </a:cubicBezTo>
                <a:cubicBezTo>
                  <a:pt x="68935" y="132047"/>
                  <a:pt x="74727" y="136265"/>
                  <a:pt x="81148" y="139444"/>
                </a:cubicBezTo>
                <a:cubicBezTo>
                  <a:pt x="72272" y="146967"/>
                  <a:pt x="61003" y="151154"/>
                  <a:pt x="49262" y="151154"/>
                </a:cubicBezTo>
                <a:cubicBezTo>
                  <a:pt x="22066" y="151154"/>
                  <a:pt x="0" y="129119"/>
                  <a:pt x="0" y="101892"/>
                </a:cubicBezTo>
                <a:cubicBezTo>
                  <a:pt x="0" y="88829"/>
                  <a:pt x="5194" y="76301"/>
                  <a:pt x="14417" y="67078"/>
                </a:cubicBezTo>
                <a:lnTo>
                  <a:pt x="36797" y="44698"/>
                </a:lnTo>
                <a:cubicBezTo>
                  <a:pt x="46020" y="35475"/>
                  <a:pt x="58548" y="30281"/>
                  <a:pt x="71611" y="30281"/>
                </a:cubicBezTo>
                <a:cubicBezTo>
                  <a:pt x="98870" y="30281"/>
                  <a:pt x="120872" y="52504"/>
                  <a:pt x="120872" y="79669"/>
                </a:cubicBezTo>
                <a:cubicBezTo>
                  <a:pt x="120872" y="80078"/>
                  <a:pt x="120872" y="80487"/>
                  <a:pt x="120872" y="80896"/>
                </a:cubicBezTo>
                <a:cubicBezTo>
                  <a:pt x="120747" y="86468"/>
                  <a:pt x="116119" y="90843"/>
                  <a:pt x="110548" y="90717"/>
                </a:cubicBezTo>
                <a:cubicBezTo>
                  <a:pt x="104976" y="90591"/>
                  <a:pt x="100601" y="85964"/>
                  <a:pt x="100727" y="80393"/>
                </a:cubicBezTo>
                <a:cubicBezTo>
                  <a:pt x="100727" y="80141"/>
                  <a:pt x="100727" y="79921"/>
                  <a:pt x="100727" y="79669"/>
                </a:cubicBezTo>
                <a:cubicBezTo>
                  <a:pt x="100727" y="69061"/>
                  <a:pt x="95061" y="59744"/>
                  <a:pt x="86625" y="54613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428298" y="2778457"/>
            <a:ext cx="1579400" cy="1611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88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Index-Based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432327" y="2939620"/>
            <a:ext cx="1571342" cy="1289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61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Market-linked adjustments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8172488" y="2456130"/>
            <a:ext cx="1716389" cy="709118"/>
          </a:xfrm>
          <a:custGeom>
            <a:avLst/>
            <a:gdLst/>
            <a:ahLst/>
            <a:cxnLst/>
            <a:rect l="l" t="t" r="r" b="b"/>
            <a:pathLst>
              <a:path w="1716389" h="709118">
                <a:moveTo>
                  <a:pt x="0" y="0"/>
                </a:moveTo>
                <a:lnTo>
                  <a:pt x="1716389" y="0"/>
                </a:lnTo>
                <a:lnTo>
                  <a:pt x="1716389" y="709118"/>
                </a:lnTo>
                <a:lnTo>
                  <a:pt x="0" y="709118"/>
                </a:lnTo>
                <a:lnTo>
                  <a:pt x="0" y="0"/>
                </a:lnTo>
                <a:close/>
              </a:path>
            </a:pathLst>
          </a:custGeom>
          <a:solidFill>
            <a:srgbClr val="1A1D24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8959972" y="2552828"/>
            <a:ext cx="141018" cy="161163"/>
          </a:xfrm>
          <a:custGeom>
            <a:avLst/>
            <a:gdLst/>
            <a:ahLst/>
            <a:cxnLst/>
            <a:rect l="l" t="t" r="r" b="b"/>
            <a:pathLst>
              <a:path w="141018" h="161163">
                <a:moveTo>
                  <a:pt x="60436" y="40291"/>
                </a:moveTo>
                <a:cubicBezTo>
                  <a:pt x="60436" y="23613"/>
                  <a:pt x="46896" y="10073"/>
                  <a:pt x="30218" y="10073"/>
                </a:cubicBezTo>
                <a:cubicBezTo>
                  <a:pt x="13540" y="10073"/>
                  <a:pt x="0" y="23613"/>
                  <a:pt x="0" y="40291"/>
                </a:cubicBezTo>
                <a:cubicBezTo>
                  <a:pt x="0" y="56969"/>
                  <a:pt x="13540" y="70509"/>
                  <a:pt x="30218" y="70509"/>
                </a:cubicBezTo>
                <a:cubicBezTo>
                  <a:pt x="46896" y="70509"/>
                  <a:pt x="60436" y="56969"/>
                  <a:pt x="60436" y="40291"/>
                </a:cubicBezTo>
                <a:close/>
                <a:moveTo>
                  <a:pt x="141018" y="120872"/>
                </a:moveTo>
                <a:cubicBezTo>
                  <a:pt x="141018" y="104195"/>
                  <a:pt x="127478" y="90654"/>
                  <a:pt x="110800" y="90654"/>
                </a:cubicBezTo>
                <a:cubicBezTo>
                  <a:pt x="94122" y="90654"/>
                  <a:pt x="80582" y="104195"/>
                  <a:pt x="80582" y="120872"/>
                </a:cubicBezTo>
                <a:cubicBezTo>
                  <a:pt x="80582" y="137550"/>
                  <a:pt x="94122" y="151091"/>
                  <a:pt x="110800" y="151091"/>
                </a:cubicBezTo>
                <a:cubicBezTo>
                  <a:pt x="127478" y="151091"/>
                  <a:pt x="141018" y="137550"/>
                  <a:pt x="141018" y="120872"/>
                </a:cubicBezTo>
                <a:close/>
                <a:moveTo>
                  <a:pt x="138059" y="27259"/>
                </a:moveTo>
                <a:cubicBezTo>
                  <a:pt x="141994" y="23325"/>
                  <a:pt x="141994" y="16935"/>
                  <a:pt x="138059" y="13000"/>
                </a:cubicBezTo>
                <a:cubicBezTo>
                  <a:pt x="134124" y="9065"/>
                  <a:pt x="127734" y="9065"/>
                  <a:pt x="123800" y="13000"/>
                </a:cubicBezTo>
                <a:lnTo>
                  <a:pt x="2927" y="133873"/>
                </a:lnTo>
                <a:cubicBezTo>
                  <a:pt x="-1007" y="137807"/>
                  <a:pt x="-1007" y="144197"/>
                  <a:pt x="2927" y="148132"/>
                </a:cubicBezTo>
                <a:cubicBezTo>
                  <a:pt x="6862" y="152066"/>
                  <a:pt x="13252" y="152066"/>
                  <a:pt x="17187" y="148132"/>
                </a:cubicBezTo>
                <a:lnTo>
                  <a:pt x="138059" y="27259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8240982" y="2778457"/>
            <a:ext cx="1579400" cy="1611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88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Percentage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245011" y="2939620"/>
            <a:ext cx="1571342" cy="1289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61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Fixed % pass-through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9985172" y="2456130"/>
            <a:ext cx="1716389" cy="709118"/>
          </a:xfrm>
          <a:custGeom>
            <a:avLst/>
            <a:gdLst/>
            <a:ahLst/>
            <a:cxnLst/>
            <a:rect l="l" t="t" r="r" b="b"/>
            <a:pathLst>
              <a:path w="1716389" h="709118">
                <a:moveTo>
                  <a:pt x="0" y="0"/>
                </a:moveTo>
                <a:lnTo>
                  <a:pt x="1716389" y="0"/>
                </a:lnTo>
                <a:lnTo>
                  <a:pt x="1716389" y="709118"/>
                </a:lnTo>
                <a:lnTo>
                  <a:pt x="0" y="709118"/>
                </a:lnTo>
                <a:lnTo>
                  <a:pt x="0" y="0"/>
                </a:lnTo>
                <a:close/>
              </a:path>
            </a:pathLst>
          </a:custGeom>
          <a:solidFill>
            <a:srgbClr val="1A1D24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10752510" y="2552828"/>
            <a:ext cx="181309" cy="161163"/>
          </a:xfrm>
          <a:custGeom>
            <a:avLst/>
            <a:gdLst/>
            <a:ahLst/>
            <a:cxnLst/>
            <a:rect l="l" t="t" r="r" b="b"/>
            <a:pathLst>
              <a:path w="181309" h="161163">
                <a:moveTo>
                  <a:pt x="84642" y="26819"/>
                </a:moveTo>
                <a:lnTo>
                  <a:pt x="47940" y="67613"/>
                </a:lnTo>
                <a:cubicBezTo>
                  <a:pt x="46492" y="69218"/>
                  <a:pt x="46555" y="71705"/>
                  <a:pt x="48097" y="73247"/>
                </a:cubicBezTo>
                <a:cubicBezTo>
                  <a:pt x="57698" y="82848"/>
                  <a:pt x="73279" y="82848"/>
                  <a:pt x="82879" y="73247"/>
                </a:cubicBezTo>
                <a:lnTo>
                  <a:pt x="92889" y="63238"/>
                </a:lnTo>
                <a:cubicBezTo>
                  <a:pt x="94211" y="61916"/>
                  <a:pt x="95880" y="61192"/>
                  <a:pt x="97579" y="61066"/>
                </a:cubicBezTo>
                <a:cubicBezTo>
                  <a:pt x="99720" y="60877"/>
                  <a:pt x="101923" y="61601"/>
                  <a:pt x="103560" y="63238"/>
                </a:cubicBezTo>
                <a:lnTo>
                  <a:pt x="159149" y="118354"/>
                </a:lnTo>
                <a:lnTo>
                  <a:pt x="181309" y="100727"/>
                </a:lnTo>
                <a:lnTo>
                  <a:pt x="181309" y="10073"/>
                </a:lnTo>
                <a:lnTo>
                  <a:pt x="146054" y="30218"/>
                </a:lnTo>
                <a:lnTo>
                  <a:pt x="138563" y="25213"/>
                </a:lnTo>
                <a:cubicBezTo>
                  <a:pt x="133589" y="21908"/>
                  <a:pt x="127766" y="20145"/>
                  <a:pt x="121785" y="20145"/>
                </a:cubicBezTo>
                <a:lnTo>
                  <a:pt x="99625" y="20145"/>
                </a:lnTo>
                <a:cubicBezTo>
                  <a:pt x="99279" y="20145"/>
                  <a:pt x="98901" y="20145"/>
                  <a:pt x="98555" y="20177"/>
                </a:cubicBezTo>
                <a:cubicBezTo>
                  <a:pt x="93235" y="20460"/>
                  <a:pt x="88231" y="22852"/>
                  <a:pt x="84642" y="26819"/>
                </a:cubicBezTo>
                <a:close/>
                <a:moveTo>
                  <a:pt x="36702" y="57509"/>
                </a:moveTo>
                <a:lnTo>
                  <a:pt x="70320" y="20145"/>
                </a:lnTo>
                <a:lnTo>
                  <a:pt x="57855" y="20145"/>
                </a:lnTo>
                <a:cubicBezTo>
                  <a:pt x="49828" y="20145"/>
                  <a:pt x="42148" y="23325"/>
                  <a:pt x="36482" y="28990"/>
                </a:cubicBezTo>
                <a:lnTo>
                  <a:pt x="35254" y="30218"/>
                </a:lnTo>
                <a:lnTo>
                  <a:pt x="0" y="10073"/>
                </a:lnTo>
                <a:lnTo>
                  <a:pt x="0" y="100727"/>
                </a:lnTo>
                <a:lnTo>
                  <a:pt x="49230" y="141742"/>
                </a:lnTo>
                <a:cubicBezTo>
                  <a:pt x="56470" y="147785"/>
                  <a:pt x="65598" y="151091"/>
                  <a:pt x="75010" y="151091"/>
                </a:cubicBezTo>
                <a:lnTo>
                  <a:pt x="79952" y="151091"/>
                </a:lnTo>
                <a:lnTo>
                  <a:pt x="77749" y="148887"/>
                </a:lnTo>
                <a:cubicBezTo>
                  <a:pt x="74790" y="145928"/>
                  <a:pt x="74790" y="141144"/>
                  <a:pt x="77749" y="138216"/>
                </a:cubicBezTo>
                <a:cubicBezTo>
                  <a:pt x="80708" y="135289"/>
                  <a:pt x="85492" y="135258"/>
                  <a:pt x="88419" y="138216"/>
                </a:cubicBezTo>
                <a:lnTo>
                  <a:pt x="101325" y="151122"/>
                </a:lnTo>
                <a:lnTo>
                  <a:pt x="104158" y="151122"/>
                </a:lnTo>
                <a:cubicBezTo>
                  <a:pt x="110170" y="151122"/>
                  <a:pt x="116056" y="149769"/>
                  <a:pt x="121408" y="147250"/>
                </a:cubicBezTo>
                <a:lnTo>
                  <a:pt x="113003" y="138814"/>
                </a:lnTo>
                <a:cubicBezTo>
                  <a:pt x="110044" y="135856"/>
                  <a:pt x="110044" y="131071"/>
                  <a:pt x="113003" y="128144"/>
                </a:cubicBezTo>
                <a:cubicBezTo>
                  <a:pt x="115962" y="125216"/>
                  <a:pt x="120747" y="125185"/>
                  <a:pt x="123674" y="128144"/>
                </a:cubicBezTo>
                <a:lnTo>
                  <a:pt x="133747" y="138216"/>
                </a:lnTo>
                <a:lnTo>
                  <a:pt x="139255" y="132708"/>
                </a:lnTo>
                <a:cubicBezTo>
                  <a:pt x="142057" y="129906"/>
                  <a:pt x="142875" y="125846"/>
                  <a:pt x="141647" y="122289"/>
                </a:cubicBezTo>
                <a:lnTo>
                  <a:pt x="98240" y="79228"/>
                </a:lnTo>
                <a:lnTo>
                  <a:pt x="93550" y="83918"/>
                </a:lnTo>
                <a:cubicBezTo>
                  <a:pt x="78032" y="99436"/>
                  <a:pt x="52913" y="99436"/>
                  <a:pt x="37395" y="83918"/>
                </a:cubicBezTo>
                <a:cubicBezTo>
                  <a:pt x="30155" y="76678"/>
                  <a:pt x="29872" y="65063"/>
                  <a:pt x="36702" y="57477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10053666" y="2778457"/>
            <a:ext cx="1579400" cy="1611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88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Negotiated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10057696" y="2939620"/>
            <a:ext cx="1571342" cy="1289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61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Case-by-case basis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195418" y="3464908"/>
            <a:ext cx="5671335" cy="2391663"/>
          </a:xfrm>
          <a:custGeom>
            <a:avLst/>
            <a:gdLst/>
            <a:ahLst/>
            <a:cxnLst/>
            <a:rect l="l" t="t" r="r" b="b"/>
            <a:pathLst>
              <a:path w="5671335" h="2391663">
                <a:moveTo>
                  <a:pt x="0" y="0"/>
                </a:moveTo>
                <a:lnTo>
                  <a:pt x="5671335" y="0"/>
                </a:lnTo>
                <a:lnTo>
                  <a:pt x="5671335" y="2391663"/>
                </a:lnTo>
                <a:lnTo>
                  <a:pt x="0" y="2391663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20000"/>
            </a:srgbClr>
          </a:solidFill>
          <a:ln w="10160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6379949" y="3661530"/>
            <a:ext cx="161163" cy="161163"/>
          </a:xfrm>
          <a:custGeom>
            <a:avLst/>
            <a:gdLst/>
            <a:ahLst/>
            <a:cxnLst/>
            <a:rect l="l" t="t" r="r" b="b"/>
            <a:pathLst>
              <a:path w="161163" h="161163">
                <a:moveTo>
                  <a:pt x="80582" y="0"/>
                </a:moveTo>
                <a:cubicBezTo>
                  <a:pt x="82030" y="0"/>
                  <a:pt x="83478" y="315"/>
                  <a:pt x="84800" y="913"/>
                </a:cubicBezTo>
                <a:lnTo>
                  <a:pt x="144103" y="26063"/>
                </a:lnTo>
                <a:cubicBezTo>
                  <a:pt x="151028" y="28990"/>
                  <a:pt x="156190" y="35821"/>
                  <a:pt x="156158" y="44068"/>
                </a:cubicBezTo>
                <a:cubicBezTo>
                  <a:pt x="156001" y="75293"/>
                  <a:pt x="143158" y="132425"/>
                  <a:pt x="88923" y="158393"/>
                </a:cubicBezTo>
                <a:cubicBezTo>
                  <a:pt x="83666" y="160911"/>
                  <a:pt x="77560" y="160911"/>
                  <a:pt x="72303" y="158393"/>
                </a:cubicBezTo>
                <a:cubicBezTo>
                  <a:pt x="18036" y="132425"/>
                  <a:pt x="5225" y="75293"/>
                  <a:pt x="5068" y="44068"/>
                </a:cubicBezTo>
                <a:cubicBezTo>
                  <a:pt x="5036" y="35821"/>
                  <a:pt x="10199" y="28990"/>
                  <a:pt x="17124" y="26063"/>
                </a:cubicBezTo>
                <a:lnTo>
                  <a:pt x="76395" y="913"/>
                </a:lnTo>
                <a:cubicBezTo>
                  <a:pt x="77717" y="315"/>
                  <a:pt x="79134" y="0"/>
                  <a:pt x="80582" y="0"/>
                </a:cubicBezTo>
                <a:close/>
                <a:moveTo>
                  <a:pt x="80582" y="21027"/>
                </a:moveTo>
                <a:lnTo>
                  <a:pt x="80582" y="140042"/>
                </a:lnTo>
                <a:cubicBezTo>
                  <a:pt x="124020" y="119015"/>
                  <a:pt x="135698" y="72429"/>
                  <a:pt x="135981" y="44540"/>
                </a:cubicBezTo>
                <a:lnTo>
                  <a:pt x="80582" y="21058"/>
                </a:lnTo>
                <a:lnTo>
                  <a:pt x="80582" y="21058"/>
                </a:lnTo>
                <a:close/>
              </a:path>
            </a:pathLst>
          </a:custGeom>
          <a:solidFill>
            <a:srgbClr val="ED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6561258" y="3629297"/>
            <a:ext cx="5221689" cy="2256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69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Cost Risk Mitigation Strategies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359804" y="3999973"/>
            <a:ext cx="257861" cy="257861"/>
          </a:xfrm>
          <a:custGeom>
            <a:avLst/>
            <a:gdLst/>
            <a:ahLst/>
            <a:cxnLst/>
            <a:rect l="l" t="t" r="r" b="b"/>
            <a:pathLst>
              <a:path w="257861" h="257861">
                <a:moveTo>
                  <a:pt x="0" y="0"/>
                </a:moveTo>
                <a:lnTo>
                  <a:pt x="257861" y="0"/>
                </a:lnTo>
                <a:lnTo>
                  <a:pt x="257861" y="257861"/>
                </a:lnTo>
                <a:lnTo>
                  <a:pt x="0" y="257861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6466172" y="4048322"/>
            <a:ext cx="104756" cy="1611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8" b="1" dirty="0">
                <a:solidFill>
                  <a:srgbClr val="1A1D2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714363" y="3983856"/>
            <a:ext cx="2949288" cy="193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5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Scenario Planning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714363" y="4177252"/>
            <a:ext cx="2941229" cy="1611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8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Model multiple cost escalation scenarios (10%, 20%, 30%+)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359804" y="4451230"/>
            <a:ext cx="257861" cy="257861"/>
          </a:xfrm>
          <a:custGeom>
            <a:avLst/>
            <a:gdLst/>
            <a:ahLst/>
            <a:cxnLst/>
            <a:rect l="l" t="t" r="r" b="b"/>
            <a:pathLst>
              <a:path w="257861" h="257861">
                <a:moveTo>
                  <a:pt x="0" y="0"/>
                </a:moveTo>
                <a:lnTo>
                  <a:pt x="257861" y="0"/>
                </a:lnTo>
                <a:lnTo>
                  <a:pt x="257861" y="257861"/>
                </a:lnTo>
                <a:lnTo>
                  <a:pt x="0" y="257861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/>
          <p:nvPr/>
        </p:nvSpPr>
        <p:spPr>
          <a:xfrm>
            <a:off x="6455898" y="4499579"/>
            <a:ext cx="120872" cy="1611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8" b="1" dirty="0">
                <a:solidFill>
                  <a:srgbClr val="1A1D2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714363" y="4435114"/>
            <a:ext cx="2546379" cy="193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5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Supplier Diversification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714363" y="4628509"/>
            <a:ext cx="2538321" cy="1611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8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Reduce dependency on single-source components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359804" y="4902487"/>
            <a:ext cx="257861" cy="257861"/>
          </a:xfrm>
          <a:custGeom>
            <a:avLst/>
            <a:gdLst/>
            <a:ahLst/>
            <a:cxnLst/>
            <a:rect l="l" t="t" r="r" b="b"/>
            <a:pathLst>
              <a:path w="257861" h="257861">
                <a:moveTo>
                  <a:pt x="0" y="0"/>
                </a:moveTo>
                <a:lnTo>
                  <a:pt x="257861" y="0"/>
                </a:lnTo>
                <a:lnTo>
                  <a:pt x="257861" y="257861"/>
                </a:lnTo>
                <a:lnTo>
                  <a:pt x="0" y="257861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6455394" y="4950836"/>
            <a:ext cx="120872" cy="1611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8" b="1" dirty="0">
                <a:solidFill>
                  <a:srgbClr val="1A1D2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714363" y="4886371"/>
            <a:ext cx="2884822" cy="193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5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Design Optimization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6714363" y="5079767"/>
            <a:ext cx="2876764" cy="1611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8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Evaluate alternative components and design simplification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6359804" y="5353744"/>
            <a:ext cx="257861" cy="257861"/>
          </a:xfrm>
          <a:custGeom>
            <a:avLst/>
            <a:gdLst/>
            <a:ahLst/>
            <a:cxnLst/>
            <a:rect l="l" t="t" r="r" b="b"/>
            <a:pathLst>
              <a:path w="257861" h="257861">
                <a:moveTo>
                  <a:pt x="0" y="0"/>
                </a:moveTo>
                <a:lnTo>
                  <a:pt x="257861" y="0"/>
                </a:lnTo>
                <a:lnTo>
                  <a:pt x="257861" y="257861"/>
                </a:lnTo>
                <a:lnTo>
                  <a:pt x="0" y="257861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6455495" y="5402093"/>
            <a:ext cx="120872" cy="1611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8" b="1" dirty="0">
                <a:solidFill>
                  <a:srgbClr val="1A1D2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4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6714363" y="5337628"/>
            <a:ext cx="2522205" cy="193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5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Value Engineering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6714363" y="5531024"/>
            <a:ext cx="2514147" cy="1611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8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Identify cost reduction opportunities in other areas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6195418" y="5991949"/>
            <a:ext cx="5671335" cy="651100"/>
          </a:xfrm>
          <a:custGeom>
            <a:avLst/>
            <a:gdLst/>
            <a:ahLst/>
            <a:cxnLst/>
            <a:rect l="l" t="t" r="r" b="b"/>
            <a:pathLst>
              <a:path w="5671335" h="651100">
                <a:moveTo>
                  <a:pt x="0" y="0"/>
                </a:moveTo>
                <a:lnTo>
                  <a:pt x="5671335" y="0"/>
                </a:lnTo>
                <a:lnTo>
                  <a:pt x="5671335" y="651100"/>
                </a:lnTo>
                <a:lnTo>
                  <a:pt x="0" y="6511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20000"/>
            </a:srgbClr>
          </a:solidFill>
          <a:ln w="10160">
            <a:solidFill>
              <a:srgbClr val="C5A575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6377935" y="6236919"/>
            <a:ext cx="100727" cy="161163"/>
          </a:xfrm>
          <a:custGeom>
            <a:avLst/>
            <a:gdLst/>
            <a:ahLst/>
            <a:cxnLst/>
            <a:rect l="l" t="t" r="r" b="b"/>
            <a:pathLst>
              <a:path w="100727" h="161163">
                <a:moveTo>
                  <a:pt x="42809" y="7555"/>
                </a:moveTo>
                <a:cubicBezTo>
                  <a:pt x="42809" y="3368"/>
                  <a:pt x="46177" y="0"/>
                  <a:pt x="50364" y="0"/>
                </a:cubicBezTo>
                <a:cubicBezTo>
                  <a:pt x="54550" y="0"/>
                  <a:pt x="57918" y="3368"/>
                  <a:pt x="57918" y="7555"/>
                </a:cubicBezTo>
                <a:lnTo>
                  <a:pt x="57918" y="20145"/>
                </a:lnTo>
                <a:lnTo>
                  <a:pt x="75545" y="20145"/>
                </a:lnTo>
                <a:cubicBezTo>
                  <a:pt x="81117" y="20145"/>
                  <a:pt x="85618" y="24647"/>
                  <a:pt x="85618" y="30218"/>
                </a:cubicBezTo>
                <a:cubicBezTo>
                  <a:pt x="85618" y="35790"/>
                  <a:pt x="81117" y="40291"/>
                  <a:pt x="75545" y="40291"/>
                </a:cubicBezTo>
                <a:lnTo>
                  <a:pt x="39378" y="40291"/>
                </a:lnTo>
                <a:cubicBezTo>
                  <a:pt x="31540" y="40291"/>
                  <a:pt x="25182" y="46649"/>
                  <a:pt x="25182" y="54487"/>
                </a:cubicBezTo>
                <a:cubicBezTo>
                  <a:pt x="25182" y="61569"/>
                  <a:pt x="30375" y="67550"/>
                  <a:pt x="37363" y="68557"/>
                </a:cubicBezTo>
                <a:lnTo>
                  <a:pt x="66197" y="72681"/>
                </a:lnTo>
                <a:cubicBezTo>
                  <a:pt x="83131" y="75105"/>
                  <a:pt x="95691" y="89584"/>
                  <a:pt x="95691" y="106676"/>
                </a:cubicBezTo>
                <a:cubicBezTo>
                  <a:pt x="95691" y="125657"/>
                  <a:pt x="80298" y="141018"/>
                  <a:pt x="61349" y="141018"/>
                </a:cubicBezTo>
                <a:lnTo>
                  <a:pt x="57918" y="141018"/>
                </a:lnTo>
                <a:lnTo>
                  <a:pt x="57918" y="153609"/>
                </a:lnTo>
                <a:cubicBezTo>
                  <a:pt x="57918" y="157795"/>
                  <a:pt x="54550" y="161163"/>
                  <a:pt x="50364" y="161163"/>
                </a:cubicBezTo>
                <a:cubicBezTo>
                  <a:pt x="46177" y="161163"/>
                  <a:pt x="42809" y="157795"/>
                  <a:pt x="42809" y="153609"/>
                </a:cubicBezTo>
                <a:lnTo>
                  <a:pt x="42809" y="141018"/>
                </a:lnTo>
                <a:lnTo>
                  <a:pt x="20145" y="141018"/>
                </a:lnTo>
                <a:cubicBezTo>
                  <a:pt x="14574" y="141018"/>
                  <a:pt x="10073" y="136517"/>
                  <a:pt x="10073" y="130945"/>
                </a:cubicBezTo>
                <a:cubicBezTo>
                  <a:pt x="10073" y="125374"/>
                  <a:pt x="14574" y="120872"/>
                  <a:pt x="20145" y="120872"/>
                </a:cubicBezTo>
                <a:lnTo>
                  <a:pt x="61349" y="120872"/>
                </a:lnTo>
                <a:cubicBezTo>
                  <a:pt x="69187" y="120872"/>
                  <a:pt x="75545" y="114514"/>
                  <a:pt x="75545" y="106676"/>
                </a:cubicBezTo>
                <a:cubicBezTo>
                  <a:pt x="75545" y="99594"/>
                  <a:pt x="70352" y="93613"/>
                  <a:pt x="63364" y="92606"/>
                </a:cubicBezTo>
                <a:lnTo>
                  <a:pt x="34530" y="88482"/>
                </a:lnTo>
                <a:cubicBezTo>
                  <a:pt x="17596" y="86090"/>
                  <a:pt x="5036" y="71579"/>
                  <a:pt x="5036" y="54487"/>
                </a:cubicBezTo>
                <a:cubicBezTo>
                  <a:pt x="5036" y="35538"/>
                  <a:pt x="20429" y="20145"/>
                  <a:pt x="39378" y="20145"/>
                </a:cubicBezTo>
                <a:lnTo>
                  <a:pt x="42809" y="20145"/>
                </a:lnTo>
                <a:lnTo>
                  <a:pt x="42809" y="7555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" name="Text 56"/>
          <p:cNvSpPr/>
          <p:nvPr/>
        </p:nvSpPr>
        <p:spPr>
          <a:xfrm>
            <a:off x="6625723" y="6124105"/>
            <a:ext cx="1740563" cy="1611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8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Expected Price Impact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6625723" y="6285268"/>
            <a:ext cx="1764738" cy="2256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69" b="1" dirty="0">
                <a:solidFill>
                  <a:srgbClr val="C5A57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+15-40% Through 2026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media.istockphoto.com/7141d3b2d4e9687ce3d0e5b611a9137d4e6b3727.jpg"/>
          <p:cNvPicPr>
            <a:picLocks noChangeAspect="1"/>
          </p:cNvPicPr>
          <p:nvPr/>
        </p:nvPicPr>
        <p:blipFill>
          <a:blip r:embed="rId3">
            <a:alphaModFix amt="10000"/>
          </a:blip>
          <a:srcRect t="5059" b="5059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4">
                  <a:alpha val="95000"/>
                </a:srgbClr>
              </a:gs>
              <a:gs pos="50000">
                <a:srgbClr val="1A1D24">
                  <a:alpha val="90000"/>
                </a:srgbClr>
              </a:gs>
              <a:gs pos="100000">
                <a:srgbClr val="3A5F7A">
                  <a:alpha val="2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317500" y="317500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0" y="0"/>
                </a:moveTo>
                <a:lnTo>
                  <a:pt x="317500" y="0"/>
                </a:lnTo>
                <a:lnTo>
                  <a:pt x="317500" y="317500"/>
                </a:lnTo>
                <a:lnTo>
                  <a:pt x="0" y="3175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389434" y="365125"/>
            <a:ext cx="2460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05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730250" y="396875"/>
            <a:ext cx="1349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kern="0" spc="219" dirty="0">
                <a:solidFill>
                  <a:srgbClr val="3A5F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Critical Action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17500" y="698500"/>
            <a:ext cx="1174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Risk Monitoring &amp; Governance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17500" y="1206500"/>
            <a:ext cx="762000" cy="31750"/>
          </a:xfrm>
          <a:custGeom>
            <a:avLst/>
            <a:gdLst/>
            <a:ahLst/>
            <a:cxnLst/>
            <a:rect l="l" t="t" r="r" b="b"/>
            <a:pathLst>
              <a:path w="762000" h="31750">
                <a:moveTo>
                  <a:pt x="0" y="0"/>
                </a:moveTo>
                <a:lnTo>
                  <a:pt x="762000" y="0"/>
                </a:lnTo>
                <a:lnTo>
                  <a:pt x="762000" y="31750"/>
                </a:lnTo>
                <a:lnTo>
                  <a:pt x="0" y="3175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333375" y="1397000"/>
            <a:ext cx="6238875" cy="1404938"/>
          </a:xfrm>
          <a:custGeom>
            <a:avLst/>
            <a:gdLst/>
            <a:ahLst/>
            <a:cxnLst/>
            <a:rect l="l" t="t" r="r" b="b"/>
            <a:pathLst>
              <a:path w="6238875" h="1404938">
                <a:moveTo>
                  <a:pt x="0" y="0"/>
                </a:moveTo>
                <a:lnTo>
                  <a:pt x="6238875" y="0"/>
                </a:lnTo>
                <a:lnTo>
                  <a:pt x="6238875" y="1404938"/>
                </a:lnTo>
                <a:lnTo>
                  <a:pt x="0" y="1404938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333375" y="1397000"/>
            <a:ext cx="31750" cy="1404938"/>
          </a:xfrm>
          <a:custGeom>
            <a:avLst/>
            <a:gdLst/>
            <a:ahLst/>
            <a:cxnLst/>
            <a:rect l="l" t="t" r="r" b="b"/>
            <a:pathLst>
              <a:path w="31750" h="1404938">
                <a:moveTo>
                  <a:pt x="0" y="0"/>
                </a:moveTo>
                <a:lnTo>
                  <a:pt x="31750" y="0"/>
                </a:lnTo>
                <a:lnTo>
                  <a:pt x="31750" y="1404938"/>
                </a:lnTo>
                <a:lnTo>
                  <a:pt x="0" y="1404938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531813" y="1587403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30932" y="104180"/>
                </a:moveTo>
                <a:lnTo>
                  <a:pt x="59903" y="104180"/>
                </a:lnTo>
                <a:cubicBezTo>
                  <a:pt x="60982" y="128178"/>
                  <a:pt x="66303" y="150279"/>
                  <a:pt x="73856" y="166464"/>
                </a:cubicBezTo>
                <a:cubicBezTo>
                  <a:pt x="78098" y="175580"/>
                  <a:pt x="82674" y="182017"/>
                  <a:pt x="86916" y="185961"/>
                </a:cubicBezTo>
                <a:cubicBezTo>
                  <a:pt x="91083" y="189867"/>
                  <a:pt x="93948" y="190500"/>
                  <a:pt x="95436" y="190500"/>
                </a:cubicBezTo>
                <a:cubicBezTo>
                  <a:pt x="96924" y="190500"/>
                  <a:pt x="99789" y="189867"/>
                  <a:pt x="103956" y="185961"/>
                </a:cubicBezTo>
                <a:cubicBezTo>
                  <a:pt x="108198" y="182017"/>
                  <a:pt x="112775" y="175543"/>
                  <a:pt x="117016" y="166464"/>
                </a:cubicBezTo>
                <a:cubicBezTo>
                  <a:pt x="124569" y="150279"/>
                  <a:pt x="129890" y="128178"/>
                  <a:pt x="130969" y="104180"/>
                </a:cubicBezTo>
                <a:close/>
                <a:moveTo>
                  <a:pt x="59866" y="86320"/>
                </a:moveTo>
                <a:lnTo>
                  <a:pt x="130894" y="86320"/>
                </a:lnTo>
                <a:cubicBezTo>
                  <a:pt x="129853" y="62322"/>
                  <a:pt x="124532" y="40221"/>
                  <a:pt x="116979" y="24036"/>
                </a:cubicBezTo>
                <a:cubicBezTo>
                  <a:pt x="112737" y="14957"/>
                  <a:pt x="108161" y="8483"/>
                  <a:pt x="103919" y="4539"/>
                </a:cubicBezTo>
                <a:cubicBezTo>
                  <a:pt x="99752" y="633"/>
                  <a:pt x="96887" y="0"/>
                  <a:pt x="95399" y="0"/>
                </a:cubicBezTo>
                <a:cubicBezTo>
                  <a:pt x="93911" y="0"/>
                  <a:pt x="91046" y="633"/>
                  <a:pt x="86878" y="4539"/>
                </a:cubicBezTo>
                <a:cubicBezTo>
                  <a:pt x="82637" y="8483"/>
                  <a:pt x="78060" y="14957"/>
                  <a:pt x="73819" y="24036"/>
                </a:cubicBezTo>
                <a:cubicBezTo>
                  <a:pt x="66266" y="40221"/>
                  <a:pt x="60945" y="62322"/>
                  <a:pt x="59866" y="86320"/>
                </a:cubicBezTo>
                <a:close/>
                <a:moveTo>
                  <a:pt x="42007" y="86320"/>
                </a:moveTo>
                <a:cubicBezTo>
                  <a:pt x="43309" y="54471"/>
                  <a:pt x="51532" y="24892"/>
                  <a:pt x="63550" y="5469"/>
                </a:cubicBezTo>
                <a:cubicBezTo>
                  <a:pt x="29282" y="17599"/>
                  <a:pt x="4056" y="48816"/>
                  <a:pt x="558" y="86320"/>
                </a:cubicBezTo>
                <a:lnTo>
                  <a:pt x="42007" y="86320"/>
                </a:lnTo>
                <a:close/>
                <a:moveTo>
                  <a:pt x="558" y="104180"/>
                </a:moveTo>
                <a:cubicBezTo>
                  <a:pt x="4056" y="141684"/>
                  <a:pt x="29282" y="172901"/>
                  <a:pt x="63550" y="185031"/>
                </a:cubicBezTo>
                <a:cubicBezTo>
                  <a:pt x="51532" y="165608"/>
                  <a:pt x="43309" y="136029"/>
                  <a:pt x="42007" y="104180"/>
                </a:cubicBezTo>
                <a:lnTo>
                  <a:pt x="558" y="104180"/>
                </a:lnTo>
                <a:close/>
                <a:moveTo>
                  <a:pt x="148791" y="104180"/>
                </a:moveTo>
                <a:cubicBezTo>
                  <a:pt x="147489" y="136029"/>
                  <a:pt x="139266" y="165608"/>
                  <a:pt x="127248" y="185031"/>
                </a:cubicBezTo>
                <a:cubicBezTo>
                  <a:pt x="161516" y="172864"/>
                  <a:pt x="186742" y="141684"/>
                  <a:pt x="190240" y="104180"/>
                </a:cubicBezTo>
                <a:lnTo>
                  <a:pt x="148791" y="104180"/>
                </a:lnTo>
                <a:close/>
                <a:moveTo>
                  <a:pt x="190240" y="86320"/>
                </a:moveTo>
                <a:cubicBezTo>
                  <a:pt x="186742" y="48816"/>
                  <a:pt x="161516" y="17599"/>
                  <a:pt x="127248" y="5469"/>
                </a:cubicBezTo>
                <a:cubicBezTo>
                  <a:pt x="139266" y="24892"/>
                  <a:pt x="147489" y="54471"/>
                  <a:pt x="148791" y="86320"/>
                </a:cubicBezTo>
                <a:lnTo>
                  <a:pt x="190240" y="8632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41375" y="1555750"/>
            <a:ext cx="226218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Geopolitical Risk Tracking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508000" y="1936653"/>
            <a:ext cx="315089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5" b="1" dirty="0">
                <a:solidFill>
                  <a:srgbClr val="3A5F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Monitor tariff developments and geopolitical risks.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08000" y="2232325"/>
            <a:ext cx="5969000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Trade policy changes can rapidly alter component availability and pricing. Continuous monitoring of tariff schedules, trade agreement negotiations, and geopolitical tensions enables proactive response planning.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320675" y="2934000"/>
            <a:ext cx="3054350" cy="3498850"/>
          </a:xfrm>
          <a:custGeom>
            <a:avLst/>
            <a:gdLst/>
            <a:ahLst/>
            <a:cxnLst/>
            <a:rect l="l" t="t" r="r" b="b"/>
            <a:pathLst>
              <a:path w="3054350" h="3498850">
                <a:moveTo>
                  <a:pt x="0" y="0"/>
                </a:moveTo>
                <a:lnTo>
                  <a:pt x="3054350" y="0"/>
                </a:lnTo>
                <a:lnTo>
                  <a:pt x="3054350" y="3498850"/>
                </a:lnTo>
                <a:lnTo>
                  <a:pt x="0" y="3498850"/>
                </a:lnTo>
                <a:lnTo>
                  <a:pt x="0" y="0"/>
                </a:lnTo>
                <a:close/>
              </a:path>
            </a:pathLst>
          </a:custGeom>
          <a:solidFill>
            <a:srgbClr val="8D99AE">
              <a:alpha val="14902"/>
            </a:srgbClr>
          </a:solidFill>
          <a:ln w="1016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470694" y="3095923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54570" y="7441"/>
                </a:moveTo>
                <a:cubicBezTo>
                  <a:pt x="54570" y="3318"/>
                  <a:pt x="51253" y="0"/>
                  <a:pt x="47129" y="0"/>
                </a:cubicBezTo>
                <a:cubicBezTo>
                  <a:pt x="43005" y="0"/>
                  <a:pt x="39688" y="3318"/>
                  <a:pt x="39688" y="7441"/>
                </a:cubicBezTo>
                <a:lnTo>
                  <a:pt x="39688" y="19844"/>
                </a:lnTo>
                <a:cubicBezTo>
                  <a:pt x="28742" y="19844"/>
                  <a:pt x="19844" y="28742"/>
                  <a:pt x="19844" y="39688"/>
                </a:cubicBezTo>
                <a:lnTo>
                  <a:pt x="7441" y="39688"/>
                </a:lnTo>
                <a:cubicBezTo>
                  <a:pt x="3318" y="39688"/>
                  <a:pt x="0" y="43005"/>
                  <a:pt x="0" y="47129"/>
                </a:cubicBezTo>
                <a:cubicBezTo>
                  <a:pt x="0" y="51253"/>
                  <a:pt x="3318" y="54570"/>
                  <a:pt x="7441" y="54570"/>
                </a:cubicBezTo>
                <a:lnTo>
                  <a:pt x="19844" y="54570"/>
                </a:lnTo>
                <a:lnTo>
                  <a:pt x="19844" y="71934"/>
                </a:lnTo>
                <a:lnTo>
                  <a:pt x="7441" y="71934"/>
                </a:lnTo>
                <a:cubicBezTo>
                  <a:pt x="3318" y="71934"/>
                  <a:pt x="0" y="75251"/>
                  <a:pt x="0" y="79375"/>
                </a:cubicBezTo>
                <a:cubicBezTo>
                  <a:pt x="0" y="83499"/>
                  <a:pt x="3318" y="86816"/>
                  <a:pt x="7441" y="86816"/>
                </a:cubicBezTo>
                <a:lnTo>
                  <a:pt x="19844" y="86816"/>
                </a:lnTo>
                <a:lnTo>
                  <a:pt x="19844" y="104180"/>
                </a:lnTo>
                <a:lnTo>
                  <a:pt x="7441" y="104180"/>
                </a:lnTo>
                <a:cubicBezTo>
                  <a:pt x="3318" y="104180"/>
                  <a:pt x="0" y="107497"/>
                  <a:pt x="0" y="111621"/>
                </a:cubicBezTo>
                <a:cubicBezTo>
                  <a:pt x="0" y="115745"/>
                  <a:pt x="3318" y="119062"/>
                  <a:pt x="7441" y="119062"/>
                </a:cubicBezTo>
                <a:lnTo>
                  <a:pt x="19844" y="119062"/>
                </a:lnTo>
                <a:cubicBezTo>
                  <a:pt x="19844" y="130008"/>
                  <a:pt x="28742" y="138906"/>
                  <a:pt x="39688" y="138906"/>
                </a:cubicBezTo>
                <a:lnTo>
                  <a:pt x="39688" y="151309"/>
                </a:lnTo>
                <a:cubicBezTo>
                  <a:pt x="39688" y="155432"/>
                  <a:pt x="43005" y="158750"/>
                  <a:pt x="47129" y="158750"/>
                </a:cubicBezTo>
                <a:cubicBezTo>
                  <a:pt x="51253" y="158750"/>
                  <a:pt x="54570" y="155432"/>
                  <a:pt x="54570" y="151309"/>
                </a:cubicBezTo>
                <a:lnTo>
                  <a:pt x="54570" y="138906"/>
                </a:lnTo>
                <a:lnTo>
                  <a:pt x="71934" y="138906"/>
                </a:lnTo>
                <a:lnTo>
                  <a:pt x="71934" y="151309"/>
                </a:lnTo>
                <a:cubicBezTo>
                  <a:pt x="71934" y="155432"/>
                  <a:pt x="75251" y="158750"/>
                  <a:pt x="79375" y="158750"/>
                </a:cubicBezTo>
                <a:cubicBezTo>
                  <a:pt x="83499" y="158750"/>
                  <a:pt x="86816" y="155432"/>
                  <a:pt x="86816" y="151309"/>
                </a:cubicBezTo>
                <a:lnTo>
                  <a:pt x="86816" y="138906"/>
                </a:lnTo>
                <a:lnTo>
                  <a:pt x="104180" y="138906"/>
                </a:lnTo>
                <a:lnTo>
                  <a:pt x="104180" y="151309"/>
                </a:lnTo>
                <a:cubicBezTo>
                  <a:pt x="104180" y="155432"/>
                  <a:pt x="107497" y="158750"/>
                  <a:pt x="111621" y="158750"/>
                </a:cubicBezTo>
                <a:cubicBezTo>
                  <a:pt x="115745" y="158750"/>
                  <a:pt x="119062" y="155432"/>
                  <a:pt x="119062" y="151309"/>
                </a:cubicBezTo>
                <a:lnTo>
                  <a:pt x="119062" y="138906"/>
                </a:lnTo>
                <a:cubicBezTo>
                  <a:pt x="130008" y="138906"/>
                  <a:pt x="138906" y="130008"/>
                  <a:pt x="138906" y="119062"/>
                </a:cubicBezTo>
                <a:lnTo>
                  <a:pt x="151309" y="119062"/>
                </a:lnTo>
                <a:cubicBezTo>
                  <a:pt x="155432" y="119062"/>
                  <a:pt x="158750" y="115745"/>
                  <a:pt x="158750" y="111621"/>
                </a:cubicBezTo>
                <a:cubicBezTo>
                  <a:pt x="158750" y="107497"/>
                  <a:pt x="155432" y="104180"/>
                  <a:pt x="151309" y="104180"/>
                </a:cubicBezTo>
                <a:lnTo>
                  <a:pt x="138906" y="104180"/>
                </a:lnTo>
                <a:lnTo>
                  <a:pt x="138906" y="86816"/>
                </a:lnTo>
                <a:lnTo>
                  <a:pt x="151309" y="86816"/>
                </a:lnTo>
                <a:cubicBezTo>
                  <a:pt x="155432" y="86816"/>
                  <a:pt x="158750" y="83499"/>
                  <a:pt x="158750" y="79375"/>
                </a:cubicBezTo>
                <a:cubicBezTo>
                  <a:pt x="158750" y="75251"/>
                  <a:pt x="155432" y="71934"/>
                  <a:pt x="151309" y="71934"/>
                </a:cubicBezTo>
                <a:lnTo>
                  <a:pt x="138906" y="71934"/>
                </a:lnTo>
                <a:lnTo>
                  <a:pt x="138906" y="54570"/>
                </a:lnTo>
                <a:lnTo>
                  <a:pt x="151309" y="54570"/>
                </a:lnTo>
                <a:cubicBezTo>
                  <a:pt x="155432" y="54570"/>
                  <a:pt x="158750" y="51253"/>
                  <a:pt x="158750" y="47129"/>
                </a:cubicBezTo>
                <a:cubicBezTo>
                  <a:pt x="158750" y="43005"/>
                  <a:pt x="155432" y="39688"/>
                  <a:pt x="151309" y="39688"/>
                </a:cubicBezTo>
                <a:lnTo>
                  <a:pt x="138906" y="39688"/>
                </a:lnTo>
                <a:cubicBezTo>
                  <a:pt x="138906" y="28742"/>
                  <a:pt x="130008" y="19844"/>
                  <a:pt x="119062" y="19844"/>
                </a:cubicBezTo>
                <a:lnTo>
                  <a:pt x="119062" y="7441"/>
                </a:lnTo>
                <a:cubicBezTo>
                  <a:pt x="119062" y="3318"/>
                  <a:pt x="115745" y="0"/>
                  <a:pt x="111621" y="0"/>
                </a:cubicBezTo>
                <a:cubicBezTo>
                  <a:pt x="107497" y="0"/>
                  <a:pt x="104180" y="3318"/>
                  <a:pt x="104180" y="7441"/>
                </a:cubicBezTo>
                <a:lnTo>
                  <a:pt x="104180" y="19844"/>
                </a:lnTo>
                <a:lnTo>
                  <a:pt x="86816" y="19844"/>
                </a:lnTo>
                <a:lnTo>
                  <a:pt x="86816" y="7441"/>
                </a:lnTo>
                <a:cubicBezTo>
                  <a:pt x="86816" y="3318"/>
                  <a:pt x="83499" y="0"/>
                  <a:pt x="79375" y="0"/>
                </a:cubicBezTo>
                <a:cubicBezTo>
                  <a:pt x="75251" y="0"/>
                  <a:pt x="71934" y="3318"/>
                  <a:pt x="71934" y="7441"/>
                </a:cubicBezTo>
                <a:lnTo>
                  <a:pt x="71934" y="19844"/>
                </a:lnTo>
                <a:lnTo>
                  <a:pt x="54570" y="19844"/>
                </a:lnTo>
                <a:lnTo>
                  <a:pt x="54570" y="7441"/>
                </a:lnTo>
                <a:close/>
                <a:moveTo>
                  <a:pt x="49609" y="39688"/>
                </a:moveTo>
                <a:lnTo>
                  <a:pt x="109141" y="39688"/>
                </a:lnTo>
                <a:cubicBezTo>
                  <a:pt x="114629" y="39688"/>
                  <a:pt x="119062" y="44121"/>
                  <a:pt x="119062" y="49609"/>
                </a:cubicBezTo>
                <a:lnTo>
                  <a:pt x="119062" y="109141"/>
                </a:lnTo>
                <a:cubicBezTo>
                  <a:pt x="119062" y="114629"/>
                  <a:pt x="114629" y="119062"/>
                  <a:pt x="109141" y="119062"/>
                </a:cubicBezTo>
                <a:lnTo>
                  <a:pt x="49609" y="119062"/>
                </a:lnTo>
                <a:cubicBezTo>
                  <a:pt x="44121" y="119062"/>
                  <a:pt x="39688" y="114629"/>
                  <a:pt x="39688" y="109141"/>
                </a:cubicBezTo>
                <a:lnTo>
                  <a:pt x="39688" y="49609"/>
                </a:lnTo>
                <a:cubicBezTo>
                  <a:pt x="39688" y="44121"/>
                  <a:pt x="44121" y="39688"/>
                  <a:pt x="49609" y="39688"/>
                </a:cubicBezTo>
                <a:close/>
                <a:moveTo>
                  <a:pt x="54570" y="54570"/>
                </a:moveTo>
                <a:lnTo>
                  <a:pt x="54570" y="104180"/>
                </a:lnTo>
                <a:lnTo>
                  <a:pt x="104180" y="104180"/>
                </a:lnTo>
                <a:lnTo>
                  <a:pt x="104180" y="54570"/>
                </a:lnTo>
                <a:lnTo>
                  <a:pt x="54570" y="54570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712788" y="3064173"/>
            <a:ext cx="13970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Component Tracking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450850" y="3381673"/>
            <a:ext cx="285750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Track MLCC and interconnect availability trends.</a:t>
            </a: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Early visibility into component-specific constraints enables timely mitigation actions.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3509963" y="2934000"/>
            <a:ext cx="3054350" cy="3498850"/>
          </a:xfrm>
          <a:custGeom>
            <a:avLst/>
            <a:gdLst/>
            <a:ahLst/>
            <a:cxnLst/>
            <a:rect l="l" t="t" r="r" b="b"/>
            <a:pathLst>
              <a:path w="3054350" h="3498850">
                <a:moveTo>
                  <a:pt x="0" y="0"/>
                </a:moveTo>
                <a:lnTo>
                  <a:pt x="3054350" y="0"/>
                </a:lnTo>
                <a:lnTo>
                  <a:pt x="3054350" y="3498850"/>
                </a:lnTo>
                <a:lnTo>
                  <a:pt x="0" y="3498850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14902"/>
            </a:srgbClr>
          </a:solidFill>
          <a:ln w="10160">
            <a:solidFill>
              <a:srgbClr val="C5A5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3650059" y="3095923"/>
            <a:ext cx="178594" cy="158750"/>
          </a:xfrm>
          <a:custGeom>
            <a:avLst/>
            <a:gdLst/>
            <a:ahLst/>
            <a:cxnLst/>
            <a:rect l="l" t="t" r="r" b="b"/>
            <a:pathLst>
              <a:path w="178594" h="158750">
                <a:moveTo>
                  <a:pt x="76895" y="27285"/>
                </a:moveTo>
                <a:lnTo>
                  <a:pt x="101699" y="27285"/>
                </a:lnTo>
                <a:lnTo>
                  <a:pt x="101699" y="42168"/>
                </a:lnTo>
                <a:lnTo>
                  <a:pt x="76895" y="42168"/>
                </a:lnTo>
                <a:lnTo>
                  <a:pt x="76895" y="27285"/>
                </a:lnTo>
                <a:close/>
                <a:moveTo>
                  <a:pt x="74414" y="9922"/>
                </a:moveTo>
                <a:cubicBezTo>
                  <a:pt x="66198" y="9922"/>
                  <a:pt x="59531" y="16588"/>
                  <a:pt x="59531" y="24805"/>
                </a:cubicBezTo>
                <a:lnTo>
                  <a:pt x="59531" y="44648"/>
                </a:lnTo>
                <a:cubicBezTo>
                  <a:pt x="59531" y="52865"/>
                  <a:pt x="66198" y="59531"/>
                  <a:pt x="74414" y="59531"/>
                </a:cubicBezTo>
                <a:lnTo>
                  <a:pt x="79375" y="59531"/>
                </a:lnTo>
                <a:lnTo>
                  <a:pt x="79375" y="69453"/>
                </a:lnTo>
                <a:lnTo>
                  <a:pt x="9922" y="69453"/>
                </a:lnTo>
                <a:cubicBezTo>
                  <a:pt x="4434" y="69453"/>
                  <a:pt x="0" y="73887"/>
                  <a:pt x="0" y="79375"/>
                </a:cubicBezTo>
                <a:cubicBezTo>
                  <a:pt x="0" y="84863"/>
                  <a:pt x="4434" y="89297"/>
                  <a:pt x="9922" y="89297"/>
                </a:cubicBezTo>
                <a:lnTo>
                  <a:pt x="39688" y="89297"/>
                </a:lnTo>
                <a:lnTo>
                  <a:pt x="39688" y="99219"/>
                </a:lnTo>
                <a:lnTo>
                  <a:pt x="34727" y="99219"/>
                </a:lnTo>
                <a:cubicBezTo>
                  <a:pt x="26510" y="99219"/>
                  <a:pt x="19844" y="105885"/>
                  <a:pt x="19844" y="114102"/>
                </a:cubicBezTo>
                <a:lnTo>
                  <a:pt x="19844" y="133945"/>
                </a:lnTo>
                <a:cubicBezTo>
                  <a:pt x="19844" y="142162"/>
                  <a:pt x="26510" y="148828"/>
                  <a:pt x="34727" y="148828"/>
                </a:cubicBezTo>
                <a:lnTo>
                  <a:pt x="64492" y="148828"/>
                </a:lnTo>
                <a:cubicBezTo>
                  <a:pt x="72709" y="148828"/>
                  <a:pt x="79375" y="142162"/>
                  <a:pt x="79375" y="133945"/>
                </a:cubicBezTo>
                <a:lnTo>
                  <a:pt x="79375" y="114102"/>
                </a:lnTo>
                <a:cubicBezTo>
                  <a:pt x="79375" y="105885"/>
                  <a:pt x="72709" y="99219"/>
                  <a:pt x="64492" y="99219"/>
                </a:cubicBezTo>
                <a:lnTo>
                  <a:pt x="59531" y="99219"/>
                </a:lnTo>
                <a:lnTo>
                  <a:pt x="59531" y="89297"/>
                </a:lnTo>
                <a:lnTo>
                  <a:pt x="119062" y="89297"/>
                </a:lnTo>
                <a:lnTo>
                  <a:pt x="119062" y="99219"/>
                </a:lnTo>
                <a:lnTo>
                  <a:pt x="114102" y="99219"/>
                </a:lnTo>
                <a:cubicBezTo>
                  <a:pt x="105885" y="99219"/>
                  <a:pt x="99219" y="105885"/>
                  <a:pt x="99219" y="114102"/>
                </a:cubicBezTo>
                <a:lnTo>
                  <a:pt x="99219" y="133945"/>
                </a:lnTo>
                <a:cubicBezTo>
                  <a:pt x="99219" y="142162"/>
                  <a:pt x="105885" y="148828"/>
                  <a:pt x="114102" y="148828"/>
                </a:cubicBezTo>
                <a:lnTo>
                  <a:pt x="143867" y="148828"/>
                </a:lnTo>
                <a:cubicBezTo>
                  <a:pt x="152084" y="148828"/>
                  <a:pt x="158750" y="142162"/>
                  <a:pt x="158750" y="133945"/>
                </a:cubicBezTo>
                <a:lnTo>
                  <a:pt x="158750" y="114102"/>
                </a:lnTo>
                <a:cubicBezTo>
                  <a:pt x="158750" y="105885"/>
                  <a:pt x="152084" y="99219"/>
                  <a:pt x="143867" y="99219"/>
                </a:cubicBezTo>
                <a:lnTo>
                  <a:pt x="138906" y="99219"/>
                </a:lnTo>
                <a:lnTo>
                  <a:pt x="138906" y="89297"/>
                </a:lnTo>
                <a:lnTo>
                  <a:pt x="168672" y="89297"/>
                </a:lnTo>
                <a:cubicBezTo>
                  <a:pt x="174160" y="89297"/>
                  <a:pt x="178594" y="84863"/>
                  <a:pt x="178594" y="79375"/>
                </a:cubicBezTo>
                <a:cubicBezTo>
                  <a:pt x="178594" y="73887"/>
                  <a:pt x="174160" y="69453"/>
                  <a:pt x="168672" y="69453"/>
                </a:cubicBezTo>
                <a:lnTo>
                  <a:pt x="99219" y="69453"/>
                </a:lnTo>
                <a:lnTo>
                  <a:pt x="99219" y="59531"/>
                </a:lnTo>
                <a:lnTo>
                  <a:pt x="104180" y="59531"/>
                </a:lnTo>
                <a:cubicBezTo>
                  <a:pt x="112396" y="59531"/>
                  <a:pt x="119062" y="52865"/>
                  <a:pt x="119062" y="44648"/>
                </a:cubicBezTo>
                <a:lnTo>
                  <a:pt x="119062" y="24805"/>
                </a:lnTo>
                <a:cubicBezTo>
                  <a:pt x="119062" y="16588"/>
                  <a:pt x="112396" y="9922"/>
                  <a:pt x="104180" y="9922"/>
                </a:cubicBezTo>
                <a:lnTo>
                  <a:pt x="74414" y="9922"/>
                </a:lnTo>
                <a:close/>
                <a:moveTo>
                  <a:pt x="138906" y="116582"/>
                </a:moveTo>
                <a:lnTo>
                  <a:pt x="141387" y="116582"/>
                </a:lnTo>
                <a:lnTo>
                  <a:pt x="141387" y="131465"/>
                </a:lnTo>
                <a:lnTo>
                  <a:pt x="116582" y="131465"/>
                </a:lnTo>
                <a:lnTo>
                  <a:pt x="116582" y="116582"/>
                </a:lnTo>
                <a:lnTo>
                  <a:pt x="138906" y="116582"/>
                </a:lnTo>
                <a:close/>
                <a:moveTo>
                  <a:pt x="59531" y="116582"/>
                </a:moveTo>
                <a:lnTo>
                  <a:pt x="62012" y="116582"/>
                </a:lnTo>
                <a:lnTo>
                  <a:pt x="62012" y="131465"/>
                </a:lnTo>
                <a:lnTo>
                  <a:pt x="37207" y="131465"/>
                </a:lnTo>
                <a:lnTo>
                  <a:pt x="37207" y="116582"/>
                </a:lnTo>
                <a:lnTo>
                  <a:pt x="59531" y="116582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3902075" y="3064173"/>
            <a:ext cx="10953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Partner Updates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3640138" y="3381673"/>
            <a:ext cx="285750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Follow updates from memory task force and distribution partners.</a:t>
            </a: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Leverage specialized market intelligence sources.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320675" y="6569077"/>
            <a:ext cx="6245225" cy="990600"/>
          </a:xfrm>
          <a:custGeom>
            <a:avLst/>
            <a:gdLst/>
            <a:ahLst/>
            <a:cxnLst/>
            <a:rect l="l" t="t" r="r" b="b"/>
            <a:pathLst>
              <a:path w="6245225" h="990600">
                <a:moveTo>
                  <a:pt x="0" y="0"/>
                </a:moveTo>
                <a:lnTo>
                  <a:pt x="6245225" y="0"/>
                </a:lnTo>
                <a:lnTo>
                  <a:pt x="6245225" y="990600"/>
                </a:lnTo>
                <a:lnTo>
                  <a:pt x="0" y="9906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20000"/>
            </a:srgbClr>
          </a:solidFill>
          <a:ln w="10160">
            <a:solidFill>
              <a:srgbClr val="C5A575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480616" y="6731000"/>
            <a:ext cx="138906" cy="158750"/>
          </a:xfrm>
          <a:custGeom>
            <a:avLst/>
            <a:gdLst/>
            <a:ahLst/>
            <a:cxnLst/>
            <a:rect l="l" t="t" r="r" b="b"/>
            <a:pathLst>
              <a:path w="138906" h="158750">
                <a:moveTo>
                  <a:pt x="69453" y="76895"/>
                </a:moveTo>
                <a:cubicBezTo>
                  <a:pt x="48918" y="76895"/>
                  <a:pt x="32246" y="60223"/>
                  <a:pt x="32246" y="39688"/>
                </a:cubicBezTo>
                <a:cubicBezTo>
                  <a:pt x="32246" y="19152"/>
                  <a:pt x="48918" y="2480"/>
                  <a:pt x="69453" y="2480"/>
                </a:cubicBezTo>
                <a:cubicBezTo>
                  <a:pt x="89988" y="2480"/>
                  <a:pt x="106660" y="19152"/>
                  <a:pt x="106660" y="39687"/>
                </a:cubicBezTo>
                <a:cubicBezTo>
                  <a:pt x="106660" y="60223"/>
                  <a:pt x="89988" y="76895"/>
                  <a:pt x="69453" y="76895"/>
                </a:cubicBezTo>
                <a:close/>
                <a:moveTo>
                  <a:pt x="59996" y="94258"/>
                </a:moveTo>
                <a:lnTo>
                  <a:pt x="78910" y="94258"/>
                </a:lnTo>
                <a:cubicBezTo>
                  <a:pt x="81917" y="94258"/>
                  <a:pt x="84336" y="96676"/>
                  <a:pt x="84336" y="99684"/>
                </a:cubicBezTo>
                <a:cubicBezTo>
                  <a:pt x="84336" y="100986"/>
                  <a:pt x="83871" y="102226"/>
                  <a:pt x="83034" y="103219"/>
                </a:cubicBezTo>
                <a:lnTo>
                  <a:pt x="74538" y="113140"/>
                </a:lnTo>
                <a:lnTo>
                  <a:pt x="84150" y="148828"/>
                </a:lnTo>
                <a:lnTo>
                  <a:pt x="84336" y="148828"/>
                </a:lnTo>
                <a:lnTo>
                  <a:pt x="95064" y="105885"/>
                </a:lnTo>
                <a:cubicBezTo>
                  <a:pt x="95746" y="103188"/>
                  <a:pt x="98506" y="101544"/>
                  <a:pt x="101110" y="102536"/>
                </a:cubicBezTo>
                <a:cubicBezTo>
                  <a:pt x="120303" y="109854"/>
                  <a:pt x="133945" y="128457"/>
                  <a:pt x="133945" y="150223"/>
                </a:cubicBezTo>
                <a:cubicBezTo>
                  <a:pt x="133945" y="154905"/>
                  <a:pt x="130132" y="158719"/>
                  <a:pt x="125450" y="158719"/>
                </a:cubicBezTo>
                <a:lnTo>
                  <a:pt x="13457" y="158750"/>
                </a:lnTo>
                <a:cubicBezTo>
                  <a:pt x="8775" y="158750"/>
                  <a:pt x="4961" y="154936"/>
                  <a:pt x="4961" y="150254"/>
                </a:cubicBezTo>
                <a:cubicBezTo>
                  <a:pt x="4961" y="128488"/>
                  <a:pt x="18604" y="109885"/>
                  <a:pt x="37796" y="102567"/>
                </a:cubicBezTo>
                <a:cubicBezTo>
                  <a:pt x="40401" y="101575"/>
                  <a:pt x="43160" y="103219"/>
                  <a:pt x="43842" y="105916"/>
                </a:cubicBezTo>
                <a:lnTo>
                  <a:pt x="54570" y="148859"/>
                </a:lnTo>
                <a:lnTo>
                  <a:pt x="54756" y="148859"/>
                </a:lnTo>
                <a:lnTo>
                  <a:pt x="64368" y="113171"/>
                </a:lnTo>
                <a:lnTo>
                  <a:pt x="55873" y="103250"/>
                </a:lnTo>
                <a:cubicBezTo>
                  <a:pt x="55035" y="102257"/>
                  <a:pt x="54570" y="101017"/>
                  <a:pt x="54570" y="99715"/>
                </a:cubicBezTo>
                <a:cubicBezTo>
                  <a:pt x="54570" y="96707"/>
                  <a:pt x="56989" y="94289"/>
                  <a:pt x="59996" y="94289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712788" y="6699250"/>
            <a:ext cx="12461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Executive Reviews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450850" y="7016750"/>
            <a:ext cx="6048375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Maintain executive-level supplier reviews.</a:t>
            </a: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Regular senior leadership engagement with critical suppliers ensures strategic alignment and rapid escalation of critical issues.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6762750" y="1400175"/>
            <a:ext cx="5110163" cy="3371850"/>
          </a:xfrm>
          <a:custGeom>
            <a:avLst/>
            <a:gdLst/>
            <a:ahLst/>
            <a:cxnLst/>
            <a:rect l="l" t="t" r="r" b="b"/>
            <a:pathLst>
              <a:path w="5110163" h="3371850">
                <a:moveTo>
                  <a:pt x="0" y="0"/>
                </a:moveTo>
                <a:lnTo>
                  <a:pt x="5110163" y="0"/>
                </a:lnTo>
                <a:lnTo>
                  <a:pt x="5110163" y="3371850"/>
                </a:lnTo>
                <a:lnTo>
                  <a:pt x="0" y="337185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20000"/>
            </a:srgbClr>
          </a:solidFill>
          <a:ln w="10160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5"/>
          <p:cNvSpPr/>
          <p:nvPr/>
        </p:nvSpPr>
        <p:spPr>
          <a:xfrm>
            <a:off x="6964363" y="1593852"/>
            <a:ext cx="119063" cy="158750"/>
          </a:xfrm>
          <a:custGeom>
            <a:avLst/>
            <a:gdLst/>
            <a:ahLst/>
            <a:cxnLst/>
            <a:rect l="l" t="t" r="r" b="b"/>
            <a:pathLst>
              <a:path w="119063" h="158750">
                <a:moveTo>
                  <a:pt x="96552" y="9922"/>
                </a:moveTo>
                <a:lnTo>
                  <a:pt x="99219" y="9922"/>
                </a:lnTo>
                <a:cubicBezTo>
                  <a:pt x="110164" y="9922"/>
                  <a:pt x="119062" y="18821"/>
                  <a:pt x="119062" y="29766"/>
                </a:cubicBezTo>
                <a:lnTo>
                  <a:pt x="119062" y="138906"/>
                </a:lnTo>
                <a:cubicBezTo>
                  <a:pt x="119062" y="149851"/>
                  <a:pt x="110164" y="158750"/>
                  <a:pt x="99219" y="158750"/>
                </a:cubicBezTo>
                <a:lnTo>
                  <a:pt x="19844" y="158750"/>
                </a:lnTo>
                <a:cubicBezTo>
                  <a:pt x="8899" y="158750"/>
                  <a:pt x="0" y="149851"/>
                  <a:pt x="0" y="138906"/>
                </a:cubicBezTo>
                <a:lnTo>
                  <a:pt x="0" y="29766"/>
                </a:lnTo>
                <a:cubicBezTo>
                  <a:pt x="0" y="18821"/>
                  <a:pt x="8899" y="9922"/>
                  <a:pt x="19844" y="9922"/>
                </a:cubicBezTo>
                <a:lnTo>
                  <a:pt x="22510" y="9922"/>
                </a:lnTo>
                <a:cubicBezTo>
                  <a:pt x="25921" y="4000"/>
                  <a:pt x="32339" y="0"/>
                  <a:pt x="39688" y="0"/>
                </a:cubicBezTo>
                <a:lnTo>
                  <a:pt x="79375" y="0"/>
                </a:lnTo>
                <a:cubicBezTo>
                  <a:pt x="86723" y="0"/>
                  <a:pt x="93142" y="4000"/>
                  <a:pt x="96552" y="9922"/>
                </a:cubicBezTo>
                <a:close/>
                <a:moveTo>
                  <a:pt x="76895" y="34727"/>
                </a:moveTo>
                <a:cubicBezTo>
                  <a:pt x="81018" y="34727"/>
                  <a:pt x="84336" y="31409"/>
                  <a:pt x="84336" y="27285"/>
                </a:cubicBezTo>
                <a:cubicBezTo>
                  <a:pt x="84336" y="23161"/>
                  <a:pt x="81018" y="19844"/>
                  <a:pt x="76895" y="19844"/>
                </a:cubicBezTo>
                <a:lnTo>
                  <a:pt x="42168" y="19844"/>
                </a:lnTo>
                <a:cubicBezTo>
                  <a:pt x="38044" y="19844"/>
                  <a:pt x="34727" y="23161"/>
                  <a:pt x="34727" y="27285"/>
                </a:cubicBezTo>
                <a:cubicBezTo>
                  <a:pt x="34727" y="31409"/>
                  <a:pt x="38044" y="34727"/>
                  <a:pt x="42168" y="34727"/>
                </a:cubicBezTo>
                <a:lnTo>
                  <a:pt x="76895" y="34727"/>
                </a:lnTo>
                <a:close/>
                <a:moveTo>
                  <a:pt x="39688" y="79375"/>
                </a:moveTo>
                <a:cubicBezTo>
                  <a:pt x="39688" y="73899"/>
                  <a:pt x="35242" y="69453"/>
                  <a:pt x="29766" y="69453"/>
                </a:cubicBezTo>
                <a:cubicBezTo>
                  <a:pt x="24290" y="69453"/>
                  <a:pt x="19844" y="73899"/>
                  <a:pt x="19844" y="79375"/>
                </a:cubicBezTo>
                <a:cubicBezTo>
                  <a:pt x="19844" y="84851"/>
                  <a:pt x="24290" y="89297"/>
                  <a:pt x="29766" y="89297"/>
                </a:cubicBezTo>
                <a:cubicBezTo>
                  <a:pt x="35242" y="89297"/>
                  <a:pt x="39688" y="84851"/>
                  <a:pt x="39688" y="79375"/>
                </a:cubicBezTo>
                <a:close/>
                <a:moveTo>
                  <a:pt x="49609" y="79375"/>
                </a:moveTo>
                <a:cubicBezTo>
                  <a:pt x="49609" y="83499"/>
                  <a:pt x="52927" y="86816"/>
                  <a:pt x="57051" y="86816"/>
                </a:cubicBezTo>
                <a:lnTo>
                  <a:pt x="91777" y="86816"/>
                </a:lnTo>
                <a:cubicBezTo>
                  <a:pt x="95901" y="86816"/>
                  <a:pt x="99219" y="83499"/>
                  <a:pt x="99219" y="79375"/>
                </a:cubicBezTo>
                <a:cubicBezTo>
                  <a:pt x="99219" y="75251"/>
                  <a:pt x="95901" y="71934"/>
                  <a:pt x="91777" y="71934"/>
                </a:cubicBezTo>
                <a:lnTo>
                  <a:pt x="57051" y="71934"/>
                </a:lnTo>
                <a:cubicBezTo>
                  <a:pt x="52927" y="71934"/>
                  <a:pt x="49609" y="75251"/>
                  <a:pt x="49609" y="79375"/>
                </a:cubicBezTo>
                <a:close/>
                <a:moveTo>
                  <a:pt x="49609" y="119062"/>
                </a:moveTo>
                <a:cubicBezTo>
                  <a:pt x="49609" y="123186"/>
                  <a:pt x="52927" y="126504"/>
                  <a:pt x="57051" y="126504"/>
                </a:cubicBezTo>
                <a:lnTo>
                  <a:pt x="91777" y="126504"/>
                </a:lnTo>
                <a:cubicBezTo>
                  <a:pt x="95901" y="126504"/>
                  <a:pt x="99219" y="123186"/>
                  <a:pt x="99219" y="119062"/>
                </a:cubicBezTo>
                <a:cubicBezTo>
                  <a:pt x="99219" y="114939"/>
                  <a:pt x="95901" y="111621"/>
                  <a:pt x="91777" y="111621"/>
                </a:cubicBezTo>
                <a:lnTo>
                  <a:pt x="57051" y="111621"/>
                </a:lnTo>
                <a:cubicBezTo>
                  <a:pt x="52927" y="111621"/>
                  <a:pt x="49609" y="114939"/>
                  <a:pt x="49609" y="119062"/>
                </a:cubicBezTo>
                <a:close/>
                <a:moveTo>
                  <a:pt x="29766" y="128984"/>
                </a:moveTo>
                <a:cubicBezTo>
                  <a:pt x="35242" y="128984"/>
                  <a:pt x="39688" y="124539"/>
                  <a:pt x="39688" y="119062"/>
                </a:cubicBezTo>
                <a:cubicBezTo>
                  <a:pt x="39688" y="113586"/>
                  <a:pt x="35242" y="109141"/>
                  <a:pt x="29766" y="109141"/>
                </a:cubicBezTo>
                <a:cubicBezTo>
                  <a:pt x="24290" y="109141"/>
                  <a:pt x="19844" y="113586"/>
                  <a:pt x="19844" y="119062"/>
                </a:cubicBezTo>
                <a:cubicBezTo>
                  <a:pt x="19844" y="124539"/>
                  <a:pt x="24290" y="128984"/>
                  <a:pt x="29766" y="128984"/>
                </a:cubicBezTo>
                <a:close/>
              </a:path>
            </a:pathLst>
          </a:custGeom>
          <a:solidFill>
            <a:srgbClr val="ED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7123113" y="1562102"/>
            <a:ext cx="466725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Risk Monitoring Framework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6924675" y="1911352"/>
            <a:ext cx="4786313" cy="603250"/>
          </a:xfrm>
          <a:custGeom>
            <a:avLst/>
            <a:gdLst/>
            <a:ahLst/>
            <a:cxnLst/>
            <a:rect l="l" t="t" r="r" b="b"/>
            <a:pathLst>
              <a:path w="4786313" h="603250">
                <a:moveTo>
                  <a:pt x="0" y="0"/>
                </a:moveTo>
                <a:lnTo>
                  <a:pt x="4786313" y="0"/>
                </a:lnTo>
                <a:lnTo>
                  <a:pt x="4786313" y="603250"/>
                </a:lnTo>
                <a:lnTo>
                  <a:pt x="0" y="603250"/>
                </a:lnTo>
                <a:lnTo>
                  <a:pt x="0" y="0"/>
                </a:lnTo>
                <a:close/>
              </a:path>
            </a:pathLst>
          </a:custGeom>
          <a:solidFill>
            <a:srgbClr val="1A1D24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7019925" y="2006602"/>
            <a:ext cx="968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Tariff Monitoring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11295360" y="2038352"/>
            <a:ext cx="3651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Weekly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7019925" y="2260602"/>
            <a:ext cx="4651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Track policy changes and trade developments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6924675" y="2609852"/>
            <a:ext cx="4786313" cy="603250"/>
          </a:xfrm>
          <a:custGeom>
            <a:avLst/>
            <a:gdLst/>
            <a:ahLst/>
            <a:cxnLst/>
            <a:rect l="l" t="t" r="r" b="b"/>
            <a:pathLst>
              <a:path w="4786313" h="603250">
                <a:moveTo>
                  <a:pt x="0" y="0"/>
                </a:moveTo>
                <a:lnTo>
                  <a:pt x="4786313" y="0"/>
                </a:lnTo>
                <a:lnTo>
                  <a:pt x="4786313" y="603250"/>
                </a:lnTo>
                <a:lnTo>
                  <a:pt x="0" y="603250"/>
                </a:lnTo>
                <a:lnTo>
                  <a:pt x="0" y="0"/>
                </a:lnTo>
                <a:close/>
              </a:path>
            </a:pathLst>
          </a:custGeom>
          <a:solidFill>
            <a:srgbClr val="1A1D24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/>
          <p:nvPr/>
        </p:nvSpPr>
        <p:spPr>
          <a:xfrm>
            <a:off x="7019925" y="2705102"/>
            <a:ext cx="793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Supply Alerts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11405989" y="2736852"/>
            <a:ext cx="25400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Daily</a:t>
            </a:r>
            <a:endParaRPr lang="en-US" sz="1600" dirty="0"/>
          </a:p>
        </p:txBody>
      </p:sp>
      <p:sp>
        <p:nvSpPr>
          <p:cNvPr id="37" name="Text 34"/>
          <p:cNvSpPr/>
          <p:nvPr/>
        </p:nvSpPr>
        <p:spPr>
          <a:xfrm>
            <a:off x="7019925" y="2959102"/>
            <a:ext cx="4651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Monitor lead time and availability changes</a:t>
            </a:r>
            <a:endParaRPr lang="en-US" sz="1600" dirty="0"/>
          </a:p>
        </p:txBody>
      </p:sp>
      <p:sp>
        <p:nvSpPr>
          <p:cNvPr id="38" name="Shape 35"/>
          <p:cNvSpPr/>
          <p:nvPr/>
        </p:nvSpPr>
        <p:spPr>
          <a:xfrm>
            <a:off x="6924675" y="3308352"/>
            <a:ext cx="4786313" cy="603250"/>
          </a:xfrm>
          <a:custGeom>
            <a:avLst/>
            <a:gdLst/>
            <a:ahLst/>
            <a:cxnLst/>
            <a:rect l="l" t="t" r="r" b="b"/>
            <a:pathLst>
              <a:path w="4786313" h="603250">
                <a:moveTo>
                  <a:pt x="0" y="0"/>
                </a:moveTo>
                <a:lnTo>
                  <a:pt x="4786313" y="0"/>
                </a:lnTo>
                <a:lnTo>
                  <a:pt x="4786313" y="603250"/>
                </a:lnTo>
                <a:lnTo>
                  <a:pt x="0" y="603250"/>
                </a:lnTo>
                <a:lnTo>
                  <a:pt x="0" y="0"/>
                </a:lnTo>
                <a:close/>
              </a:path>
            </a:pathLst>
          </a:custGeom>
          <a:solidFill>
            <a:srgbClr val="1A1D24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6"/>
          <p:cNvSpPr/>
          <p:nvPr/>
        </p:nvSpPr>
        <p:spPr>
          <a:xfrm>
            <a:off x="7019925" y="3403602"/>
            <a:ext cx="10080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Supplier Reviews</a:t>
            </a:r>
            <a:endParaRPr lang="en-US" sz="1600" dirty="0"/>
          </a:p>
        </p:txBody>
      </p:sp>
      <p:sp>
        <p:nvSpPr>
          <p:cNvPr id="40" name="Text 37"/>
          <p:cNvSpPr/>
          <p:nvPr/>
        </p:nvSpPr>
        <p:spPr>
          <a:xfrm>
            <a:off x="11274624" y="3435352"/>
            <a:ext cx="38893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Monthly</a:t>
            </a:r>
            <a:endParaRPr lang="en-US" sz="1600" dirty="0"/>
          </a:p>
        </p:txBody>
      </p:sp>
      <p:sp>
        <p:nvSpPr>
          <p:cNvPr id="41" name="Text 38"/>
          <p:cNvSpPr/>
          <p:nvPr/>
        </p:nvSpPr>
        <p:spPr>
          <a:xfrm>
            <a:off x="7019925" y="3657602"/>
            <a:ext cx="4651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Executive-level strategic discussions</a:t>
            </a:r>
            <a:endParaRPr lang="en-US" sz="1600" dirty="0"/>
          </a:p>
        </p:txBody>
      </p:sp>
      <p:sp>
        <p:nvSpPr>
          <p:cNvPr id="42" name="Shape 39"/>
          <p:cNvSpPr/>
          <p:nvPr/>
        </p:nvSpPr>
        <p:spPr>
          <a:xfrm>
            <a:off x="6924675" y="4006852"/>
            <a:ext cx="4786313" cy="603250"/>
          </a:xfrm>
          <a:custGeom>
            <a:avLst/>
            <a:gdLst/>
            <a:ahLst/>
            <a:cxnLst/>
            <a:rect l="l" t="t" r="r" b="b"/>
            <a:pathLst>
              <a:path w="4786313" h="603250">
                <a:moveTo>
                  <a:pt x="0" y="0"/>
                </a:moveTo>
                <a:lnTo>
                  <a:pt x="4786313" y="0"/>
                </a:lnTo>
                <a:lnTo>
                  <a:pt x="4786313" y="603250"/>
                </a:lnTo>
                <a:lnTo>
                  <a:pt x="0" y="603250"/>
                </a:lnTo>
                <a:lnTo>
                  <a:pt x="0" y="0"/>
                </a:lnTo>
                <a:close/>
              </a:path>
            </a:pathLst>
          </a:custGeom>
          <a:solidFill>
            <a:srgbClr val="1A1D24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40"/>
          <p:cNvSpPr/>
          <p:nvPr/>
        </p:nvSpPr>
        <p:spPr>
          <a:xfrm>
            <a:off x="7019925" y="4102102"/>
            <a:ext cx="10239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Risk Assessments</a:t>
            </a:r>
            <a:endParaRPr lang="en-US" sz="1600" dirty="0"/>
          </a:p>
        </p:txBody>
      </p:sp>
      <p:sp>
        <p:nvSpPr>
          <p:cNvPr id="44" name="Text 41"/>
          <p:cNvSpPr/>
          <p:nvPr/>
        </p:nvSpPr>
        <p:spPr>
          <a:xfrm>
            <a:off x="11223426" y="4133852"/>
            <a:ext cx="436563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Quarterly</a:t>
            </a:r>
            <a:endParaRPr lang="en-US" sz="1600" dirty="0"/>
          </a:p>
        </p:txBody>
      </p:sp>
      <p:sp>
        <p:nvSpPr>
          <p:cNvPr id="45" name="Text 42"/>
          <p:cNvSpPr/>
          <p:nvPr/>
        </p:nvSpPr>
        <p:spPr>
          <a:xfrm>
            <a:off x="7019925" y="4356102"/>
            <a:ext cx="4651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Comprehensive risk landscape evaluation</a:t>
            </a:r>
            <a:endParaRPr lang="en-US" sz="1600" dirty="0"/>
          </a:p>
        </p:txBody>
      </p:sp>
      <p:sp>
        <p:nvSpPr>
          <p:cNvPr id="46" name="Shape 43"/>
          <p:cNvSpPr/>
          <p:nvPr/>
        </p:nvSpPr>
        <p:spPr>
          <a:xfrm>
            <a:off x="6762750" y="4905376"/>
            <a:ext cx="5110163" cy="1879600"/>
          </a:xfrm>
          <a:custGeom>
            <a:avLst/>
            <a:gdLst/>
            <a:ahLst/>
            <a:cxnLst/>
            <a:rect l="l" t="t" r="r" b="b"/>
            <a:pathLst>
              <a:path w="5110163" h="1879600">
                <a:moveTo>
                  <a:pt x="0" y="0"/>
                </a:moveTo>
                <a:lnTo>
                  <a:pt x="5110163" y="0"/>
                </a:lnTo>
                <a:lnTo>
                  <a:pt x="5110163" y="1879600"/>
                </a:lnTo>
                <a:lnTo>
                  <a:pt x="0" y="18796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14902"/>
            </a:srgbClr>
          </a:solidFill>
          <a:ln w="10160">
            <a:solidFill>
              <a:srgbClr val="C5A5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44"/>
          <p:cNvSpPr/>
          <p:nvPr/>
        </p:nvSpPr>
        <p:spPr>
          <a:xfrm>
            <a:off x="6954441" y="5099053"/>
            <a:ext cx="138906" cy="158750"/>
          </a:xfrm>
          <a:custGeom>
            <a:avLst/>
            <a:gdLst/>
            <a:ahLst/>
            <a:cxnLst/>
            <a:rect l="l" t="t" r="r" b="b"/>
            <a:pathLst>
              <a:path w="138906" h="158750">
                <a:moveTo>
                  <a:pt x="69453" y="0"/>
                </a:moveTo>
                <a:cubicBezTo>
                  <a:pt x="63965" y="0"/>
                  <a:pt x="59531" y="4434"/>
                  <a:pt x="59531" y="9922"/>
                </a:cubicBezTo>
                <a:lnTo>
                  <a:pt x="59531" y="10914"/>
                </a:lnTo>
                <a:cubicBezTo>
                  <a:pt x="36897" y="15503"/>
                  <a:pt x="19844" y="35533"/>
                  <a:pt x="19844" y="59531"/>
                </a:cubicBezTo>
                <a:lnTo>
                  <a:pt x="19844" y="66260"/>
                </a:lnTo>
                <a:cubicBezTo>
                  <a:pt x="19844" y="81173"/>
                  <a:pt x="14759" y="95653"/>
                  <a:pt x="5457" y="107311"/>
                </a:cubicBezTo>
                <a:lnTo>
                  <a:pt x="2418" y="111094"/>
                </a:lnTo>
                <a:cubicBezTo>
                  <a:pt x="837" y="113047"/>
                  <a:pt x="0" y="115466"/>
                  <a:pt x="0" y="117977"/>
                </a:cubicBezTo>
                <a:cubicBezTo>
                  <a:pt x="0" y="124054"/>
                  <a:pt x="4930" y="128984"/>
                  <a:pt x="11007" y="128984"/>
                </a:cubicBezTo>
                <a:lnTo>
                  <a:pt x="127868" y="128984"/>
                </a:lnTo>
                <a:cubicBezTo>
                  <a:pt x="133945" y="128984"/>
                  <a:pt x="138875" y="124054"/>
                  <a:pt x="138875" y="117977"/>
                </a:cubicBezTo>
                <a:cubicBezTo>
                  <a:pt x="138875" y="115466"/>
                  <a:pt x="138038" y="113047"/>
                  <a:pt x="136457" y="111094"/>
                </a:cubicBezTo>
                <a:lnTo>
                  <a:pt x="133418" y="107311"/>
                </a:lnTo>
                <a:cubicBezTo>
                  <a:pt x="124147" y="95653"/>
                  <a:pt x="119062" y="81173"/>
                  <a:pt x="119062" y="66260"/>
                </a:cubicBezTo>
                <a:lnTo>
                  <a:pt x="119062" y="59531"/>
                </a:lnTo>
                <a:cubicBezTo>
                  <a:pt x="119062" y="35533"/>
                  <a:pt x="102009" y="15503"/>
                  <a:pt x="79375" y="10914"/>
                </a:cubicBezTo>
                <a:lnTo>
                  <a:pt x="79375" y="9922"/>
                </a:lnTo>
                <a:cubicBezTo>
                  <a:pt x="79375" y="4434"/>
                  <a:pt x="74941" y="0"/>
                  <a:pt x="69453" y="0"/>
                </a:cubicBezTo>
                <a:close/>
                <a:moveTo>
                  <a:pt x="50229" y="143867"/>
                </a:moveTo>
                <a:cubicBezTo>
                  <a:pt x="52431" y="152425"/>
                  <a:pt x="60213" y="158750"/>
                  <a:pt x="69453" y="158750"/>
                </a:cubicBezTo>
                <a:cubicBezTo>
                  <a:pt x="78693" y="158750"/>
                  <a:pt x="86475" y="152425"/>
                  <a:pt x="88677" y="143867"/>
                </a:cubicBezTo>
                <a:lnTo>
                  <a:pt x="50229" y="143867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Text 45"/>
          <p:cNvSpPr/>
          <p:nvPr/>
        </p:nvSpPr>
        <p:spPr>
          <a:xfrm>
            <a:off x="7123113" y="5067303"/>
            <a:ext cx="466725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C5A57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Early Warning Indicators</a:t>
            </a:r>
            <a:endParaRPr lang="en-US" sz="1600" dirty="0"/>
          </a:p>
        </p:txBody>
      </p:sp>
      <p:sp>
        <p:nvSpPr>
          <p:cNvPr id="49" name="Shape 46"/>
          <p:cNvSpPr/>
          <p:nvPr/>
        </p:nvSpPr>
        <p:spPr>
          <a:xfrm>
            <a:off x="6940550" y="5456241"/>
            <a:ext cx="111125" cy="111125"/>
          </a:xfrm>
          <a:custGeom>
            <a:avLst/>
            <a:gdLst/>
            <a:ahLst/>
            <a:cxnLst/>
            <a:rect l="l" t="t" r="r" b="b"/>
            <a:pathLst>
              <a:path w="111125" h="111125">
                <a:moveTo>
                  <a:pt x="109085" y="60468"/>
                </a:moveTo>
                <a:cubicBezTo>
                  <a:pt x="111798" y="57755"/>
                  <a:pt x="111798" y="53349"/>
                  <a:pt x="109085" y="50636"/>
                </a:cubicBezTo>
                <a:lnTo>
                  <a:pt x="74358" y="15909"/>
                </a:lnTo>
                <a:cubicBezTo>
                  <a:pt x="71645" y="13196"/>
                  <a:pt x="67239" y="13196"/>
                  <a:pt x="64526" y="15909"/>
                </a:cubicBezTo>
                <a:cubicBezTo>
                  <a:pt x="61813" y="18622"/>
                  <a:pt x="61813" y="23028"/>
                  <a:pt x="64526" y="25741"/>
                </a:cubicBezTo>
                <a:lnTo>
                  <a:pt x="87402" y="48617"/>
                </a:lnTo>
                <a:lnTo>
                  <a:pt x="6945" y="48617"/>
                </a:lnTo>
                <a:cubicBezTo>
                  <a:pt x="3104" y="48617"/>
                  <a:pt x="0" y="51721"/>
                  <a:pt x="0" y="55563"/>
                </a:cubicBezTo>
                <a:cubicBezTo>
                  <a:pt x="0" y="59404"/>
                  <a:pt x="3104" y="62508"/>
                  <a:pt x="6945" y="62508"/>
                </a:cubicBezTo>
                <a:lnTo>
                  <a:pt x="87402" y="62508"/>
                </a:lnTo>
                <a:lnTo>
                  <a:pt x="64526" y="85384"/>
                </a:lnTo>
                <a:cubicBezTo>
                  <a:pt x="61813" y="88097"/>
                  <a:pt x="61813" y="92503"/>
                  <a:pt x="64526" y="95216"/>
                </a:cubicBezTo>
                <a:cubicBezTo>
                  <a:pt x="67239" y="97929"/>
                  <a:pt x="71645" y="97929"/>
                  <a:pt x="74358" y="95216"/>
                </a:cubicBezTo>
                <a:lnTo>
                  <a:pt x="109085" y="60489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" name="Text 47"/>
          <p:cNvSpPr/>
          <p:nvPr/>
        </p:nvSpPr>
        <p:spPr>
          <a:xfrm>
            <a:off x="7127081" y="5416553"/>
            <a:ext cx="22621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Lead time extensions from key suppliers</a:t>
            </a:r>
            <a:endParaRPr lang="en-US" sz="1600" dirty="0"/>
          </a:p>
        </p:txBody>
      </p:sp>
      <p:sp>
        <p:nvSpPr>
          <p:cNvPr id="51" name="Shape 48"/>
          <p:cNvSpPr/>
          <p:nvPr/>
        </p:nvSpPr>
        <p:spPr>
          <a:xfrm>
            <a:off x="6940550" y="5710241"/>
            <a:ext cx="111125" cy="111125"/>
          </a:xfrm>
          <a:custGeom>
            <a:avLst/>
            <a:gdLst/>
            <a:ahLst/>
            <a:cxnLst/>
            <a:rect l="l" t="t" r="r" b="b"/>
            <a:pathLst>
              <a:path w="111125" h="111125">
                <a:moveTo>
                  <a:pt x="109085" y="60468"/>
                </a:moveTo>
                <a:cubicBezTo>
                  <a:pt x="111798" y="57755"/>
                  <a:pt x="111798" y="53349"/>
                  <a:pt x="109085" y="50636"/>
                </a:cubicBezTo>
                <a:lnTo>
                  <a:pt x="74358" y="15909"/>
                </a:lnTo>
                <a:cubicBezTo>
                  <a:pt x="71645" y="13196"/>
                  <a:pt x="67239" y="13196"/>
                  <a:pt x="64526" y="15909"/>
                </a:cubicBezTo>
                <a:cubicBezTo>
                  <a:pt x="61813" y="18622"/>
                  <a:pt x="61813" y="23028"/>
                  <a:pt x="64526" y="25741"/>
                </a:cubicBezTo>
                <a:lnTo>
                  <a:pt x="87402" y="48617"/>
                </a:lnTo>
                <a:lnTo>
                  <a:pt x="6945" y="48617"/>
                </a:lnTo>
                <a:cubicBezTo>
                  <a:pt x="3104" y="48617"/>
                  <a:pt x="0" y="51721"/>
                  <a:pt x="0" y="55563"/>
                </a:cubicBezTo>
                <a:cubicBezTo>
                  <a:pt x="0" y="59404"/>
                  <a:pt x="3104" y="62508"/>
                  <a:pt x="6945" y="62508"/>
                </a:cubicBezTo>
                <a:lnTo>
                  <a:pt x="87402" y="62508"/>
                </a:lnTo>
                <a:lnTo>
                  <a:pt x="64526" y="85384"/>
                </a:lnTo>
                <a:cubicBezTo>
                  <a:pt x="61813" y="88097"/>
                  <a:pt x="61813" y="92503"/>
                  <a:pt x="64526" y="95216"/>
                </a:cubicBezTo>
                <a:cubicBezTo>
                  <a:pt x="67239" y="97929"/>
                  <a:pt x="71645" y="97929"/>
                  <a:pt x="74358" y="95216"/>
                </a:cubicBezTo>
                <a:lnTo>
                  <a:pt x="109085" y="60489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" name="Text 49"/>
          <p:cNvSpPr/>
          <p:nvPr/>
        </p:nvSpPr>
        <p:spPr>
          <a:xfrm>
            <a:off x="7127081" y="5670553"/>
            <a:ext cx="1865312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Allocation reduction notifications</a:t>
            </a:r>
            <a:endParaRPr lang="en-US" sz="1600" dirty="0"/>
          </a:p>
        </p:txBody>
      </p:sp>
      <p:sp>
        <p:nvSpPr>
          <p:cNvPr id="53" name="Shape 50"/>
          <p:cNvSpPr/>
          <p:nvPr/>
        </p:nvSpPr>
        <p:spPr>
          <a:xfrm>
            <a:off x="6940550" y="5964241"/>
            <a:ext cx="111125" cy="111125"/>
          </a:xfrm>
          <a:custGeom>
            <a:avLst/>
            <a:gdLst/>
            <a:ahLst/>
            <a:cxnLst/>
            <a:rect l="l" t="t" r="r" b="b"/>
            <a:pathLst>
              <a:path w="111125" h="111125">
                <a:moveTo>
                  <a:pt x="109085" y="60468"/>
                </a:moveTo>
                <a:cubicBezTo>
                  <a:pt x="111798" y="57755"/>
                  <a:pt x="111798" y="53349"/>
                  <a:pt x="109085" y="50636"/>
                </a:cubicBezTo>
                <a:lnTo>
                  <a:pt x="74358" y="15909"/>
                </a:lnTo>
                <a:cubicBezTo>
                  <a:pt x="71645" y="13196"/>
                  <a:pt x="67239" y="13196"/>
                  <a:pt x="64526" y="15909"/>
                </a:cubicBezTo>
                <a:cubicBezTo>
                  <a:pt x="61813" y="18622"/>
                  <a:pt x="61813" y="23028"/>
                  <a:pt x="64526" y="25741"/>
                </a:cubicBezTo>
                <a:lnTo>
                  <a:pt x="87402" y="48617"/>
                </a:lnTo>
                <a:lnTo>
                  <a:pt x="6945" y="48617"/>
                </a:lnTo>
                <a:cubicBezTo>
                  <a:pt x="3104" y="48617"/>
                  <a:pt x="0" y="51721"/>
                  <a:pt x="0" y="55563"/>
                </a:cubicBezTo>
                <a:cubicBezTo>
                  <a:pt x="0" y="59404"/>
                  <a:pt x="3104" y="62508"/>
                  <a:pt x="6945" y="62508"/>
                </a:cubicBezTo>
                <a:lnTo>
                  <a:pt x="87402" y="62508"/>
                </a:lnTo>
                <a:lnTo>
                  <a:pt x="64526" y="85384"/>
                </a:lnTo>
                <a:cubicBezTo>
                  <a:pt x="61813" y="88097"/>
                  <a:pt x="61813" y="92503"/>
                  <a:pt x="64526" y="95216"/>
                </a:cubicBezTo>
                <a:cubicBezTo>
                  <a:pt x="67239" y="97929"/>
                  <a:pt x="71645" y="97929"/>
                  <a:pt x="74358" y="95216"/>
                </a:cubicBezTo>
                <a:lnTo>
                  <a:pt x="109085" y="60489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" name="Text 51"/>
          <p:cNvSpPr/>
          <p:nvPr/>
        </p:nvSpPr>
        <p:spPr>
          <a:xfrm>
            <a:off x="7127081" y="5924553"/>
            <a:ext cx="1730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Price increase announcements</a:t>
            </a:r>
            <a:endParaRPr lang="en-US" sz="1600" dirty="0"/>
          </a:p>
        </p:txBody>
      </p:sp>
      <p:sp>
        <p:nvSpPr>
          <p:cNvPr id="55" name="Shape 52"/>
          <p:cNvSpPr/>
          <p:nvPr/>
        </p:nvSpPr>
        <p:spPr>
          <a:xfrm>
            <a:off x="6940550" y="6218241"/>
            <a:ext cx="111125" cy="111125"/>
          </a:xfrm>
          <a:custGeom>
            <a:avLst/>
            <a:gdLst/>
            <a:ahLst/>
            <a:cxnLst/>
            <a:rect l="l" t="t" r="r" b="b"/>
            <a:pathLst>
              <a:path w="111125" h="111125">
                <a:moveTo>
                  <a:pt x="109085" y="60468"/>
                </a:moveTo>
                <a:cubicBezTo>
                  <a:pt x="111798" y="57755"/>
                  <a:pt x="111798" y="53349"/>
                  <a:pt x="109085" y="50636"/>
                </a:cubicBezTo>
                <a:lnTo>
                  <a:pt x="74358" y="15909"/>
                </a:lnTo>
                <a:cubicBezTo>
                  <a:pt x="71645" y="13196"/>
                  <a:pt x="67239" y="13196"/>
                  <a:pt x="64526" y="15909"/>
                </a:cubicBezTo>
                <a:cubicBezTo>
                  <a:pt x="61813" y="18622"/>
                  <a:pt x="61813" y="23028"/>
                  <a:pt x="64526" y="25741"/>
                </a:cubicBezTo>
                <a:lnTo>
                  <a:pt x="87402" y="48617"/>
                </a:lnTo>
                <a:lnTo>
                  <a:pt x="6945" y="48617"/>
                </a:lnTo>
                <a:cubicBezTo>
                  <a:pt x="3104" y="48617"/>
                  <a:pt x="0" y="51721"/>
                  <a:pt x="0" y="55563"/>
                </a:cubicBezTo>
                <a:cubicBezTo>
                  <a:pt x="0" y="59404"/>
                  <a:pt x="3104" y="62508"/>
                  <a:pt x="6945" y="62508"/>
                </a:cubicBezTo>
                <a:lnTo>
                  <a:pt x="87402" y="62508"/>
                </a:lnTo>
                <a:lnTo>
                  <a:pt x="64526" y="85384"/>
                </a:lnTo>
                <a:cubicBezTo>
                  <a:pt x="61813" y="88097"/>
                  <a:pt x="61813" y="92503"/>
                  <a:pt x="64526" y="95216"/>
                </a:cubicBezTo>
                <a:cubicBezTo>
                  <a:pt x="67239" y="97929"/>
                  <a:pt x="71645" y="97929"/>
                  <a:pt x="74358" y="95216"/>
                </a:cubicBezTo>
                <a:lnTo>
                  <a:pt x="109085" y="60489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" name="Text 53"/>
          <p:cNvSpPr/>
          <p:nvPr/>
        </p:nvSpPr>
        <p:spPr>
          <a:xfrm>
            <a:off x="7127081" y="6178553"/>
            <a:ext cx="1865312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Geopolitical event developments</a:t>
            </a:r>
            <a:endParaRPr lang="en-US" sz="1600" dirty="0"/>
          </a:p>
        </p:txBody>
      </p:sp>
      <p:sp>
        <p:nvSpPr>
          <p:cNvPr id="57" name="Shape 54"/>
          <p:cNvSpPr/>
          <p:nvPr/>
        </p:nvSpPr>
        <p:spPr>
          <a:xfrm>
            <a:off x="6940550" y="6472241"/>
            <a:ext cx="111125" cy="111125"/>
          </a:xfrm>
          <a:custGeom>
            <a:avLst/>
            <a:gdLst/>
            <a:ahLst/>
            <a:cxnLst/>
            <a:rect l="l" t="t" r="r" b="b"/>
            <a:pathLst>
              <a:path w="111125" h="111125">
                <a:moveTo>
                  <a:pt x="109085" y="60468"/>
                </a:moveTo>
                <a:cubicBezTo>
                  <a:pt x="111798" y="57755"/>
                  <a:pt x="111798" y="53349"/>
                  <a:pt x="109085" y="50636"/>
                </a:cubicBezTo>
                <a:lnTo>
                  <a:pt x="74358" y="15909"/>
                </a:lnTo>
                <a:cubicBezTo>
                  <a:pt x="71645" y="13196"/>
                  <a:pt x="67239" y="13196"/>
                  <a:pt x="64526" y="15909"/>
                </a:cubicBezTo>
                <a:cubicBezTo>
                  <a:pt x="61813" y="18622"/>
                  <a:pt x="61813" y="23028"/>
                  <a:pt x="64526" y="25741"/>
                </a:cubicBezTo>
                <a:lnTo>
                  <a:pt x="87402" y="48617"/>
                </a:lnTo>
                <a:lnTo>
                  <a:pt x="6945" y="48617"/>
                </a:lnTo>
                <a:cubicBezTo>
                  <a:pt x="3104" y="48617"/>
                  <a:pt x="0" y="51721"/>
                  <a:pt x="0" y="55563"/>
                </a:cubicBezTo>
                <a:cubicBezTo>
                  <a:pt x="0" y="59404"/>
                  <a:pt x="3104" y="62508"/>
                  <a:pt x="6945" y="62508"/>
                </a:cubicBezTo>
                <a:lnTo>
                  <a:pt x="87402" y="62508"/>
                </a:lnTo>
                <a:lnTo>
                  <a:pt x="64526" y="85384"/>
                </a:lnTo>
                <a:cubicBezTo>
                  <a:pt x="61813" y="88097"/>
                  <a:pt x="61813" y="92503"/>
                  <a:pt x="64526" y="95216"/>
                </a:cubicBezTo>
                <a:cubicBezTo>
                  <a:pt x="67239" y="97929"/>
                  <a:pt x="71645" y="97929"/>
                  <a:pt x="74358" y="95216"/>
                </a:cubicBezTo>
                <a:lnTo>
                  <a:pt x="109085" y="60489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" name="Text 55"/>
          <p:cNvSpPr/>
          <p:nvPr/>
        </p:nvSpPr>
        <p:spPr>
          <a:xfrm>
            <a:off x="7127081" y="6432553"/>
            <a:ext cx="17541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Supplier financial stress signals</a:t>
            </a:r>
            <a:endParaRPr lang="en-US" sz="1600" dirty="0"/>
          </a:p>
        </p:txBody>
      </p:sp>
      <p:sp>
        <p:nvSpPr>
          <p:cNvPr id="59" name="Shape 56"/>
          <p:cNvSpPr/>
          <p:nvPr/>
        </p:nvSpPr>
        <p:spPr>
          <a:xfrm>
            <a:off x="6762750" y="6918327"/>
            <a:ext cx="5110163" cy="641350"/>
          </a:xfrm>
          <a:custGeom>
            <a:avLst/>
            <a:gdLst/>
            <a:ahLst/>
            <a:cxnLst/>
            <a:rect l="l" t="t" r="r" b="b"/>
            <a:pathLst>
              <a:path w="5110163" h="641350">
                <a:moveTo>
                  <a:pt x="0" y="0"/>
                </a:moveTo>
                <a:lnTo>
                  <a:pt x="5110163" y="0"/>
                </a:lnTo>
                <a:lnTo>
                  <a:pt x="5110163" y="641350"/>
                </a:lnTo>
                <a:lnTo>
                  <a:pt x="0" y="641350"/>
                </a:lnTo>
                <a:lnTo>
                  <a:pt x="0" y="0"/>
                </a:lnTo>
                <a:close/>
              </a:path>
            </a:pathLst>
          </a:custGeom>
          <a:solidFill>
            <a:srgbClr val="8D99AE">
              <a:alpha val="20000"/>
            </a:srgbClr>
          </a:solidFill>
          <a:ln w="10160">
            <a:solidFill>
              <a:srgbClr val="8D99AE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Shape 57"/>
          <p:cNvSpPr/>
          <p:nvPr/>
        </p:nvSpPr>
        <p:spPr>
          <a:xfrm>
            <a:off x="6892925" y="7159625"/>
            <a:ext cx="198438" cy="158750"/>
          </a:xfrm>
          <a:custGeom>
            <a:avLst/>
            <a:gdLst/>
            <a:ahLst/>
            <a:cxnLst/>
            <a:rect l="l" t="t" r="r" b="b"/>
            <a:pathLst>
              <a:path w="198438" h="158750">
                <a:moveTo>
                  <a:pt x="99219" y="4961"/>
                </a:moveTo>
                <a:cubicBezTo>
                  <a:pt x="117016" y="4961"/>
                  <a:pt x="131465" y="19410"/>
                  <a:pt x="131465" y="37207"/>
                </a:cubicBezTo>
                <a:cubicBezTo>
                  <a:pt x="131465" y="55004"/>
                  <a:pt x="117016" y="69453"/>
                  <a:pt x="99219" y="69453"/>
                </a:cubicBezTo>
                <a:cubicBezTo>
                  <a:pt x="81422" y="69453"/>
                  <a:pt x="66973" y="55004"/>
                  <a:pt x="66973" y="37207"/>
                </a:cubicBezTo>
                <a:cubicBezTo>
                  <a:pt x="66973" y="19410"/>
                  <a:pt x="81422" y="4961"/>
                  <a:pt x="99219" y="4961"/>
                </a:cubicBezTo>
                <a:close/>
                <a:moveTo>
                  <a:pt x="29766" y="27285"/>
                </a:moveTo>
                <a:cubicBezTo>
                  <a:pt x="42087" y="27285"/>
                  <a:pt x="52090" y="37288"/>
                  <a:pt x="52090" y="49609"/>
                </a:cubicBezTo>
                <a:cubicBezTo>
                  <a:pt x="52090" y="61930"/>
                  <a:pt x="42087" y="71934"/>
                  <a:pt x="29766" y="71934"/>
                </a:cubicBezTo>
                <a:cubicBezTo>
                  <a:pt x="17445" y="71934"/>
                  <a:pt x="7441" y="61930"/>
                  <a:pt x="7441" y="49609"/>
                </a:cubicBezTo>
                <a:cubicBezTo>
                  <a:pt x="7441" y="37288"/>
                  <a:pt x="17445" y="27285"/>
                  <a:pt x="29766" y="27285"/>
                </a:cubicBezTo>
                <a:close/>
                <a:moveTo>
                  <a:pt x="0" y="128984"/>
                </a:moveTo>
                <a:cubicBezTo>
                  <a:pt x="0" y="107063"/>
                  <a:pt x="17766" y="89297"/>
                  <a:pt x="39688" y="89297"/>
                </a:cubicBezTo>
                <a:cubicBezTo>
                  <a:pt x="43656" y="89297"/>
                  <a:pt x="47501" y="89886"/>
                  <a:pt x="51129" y="90971"/>
                </a:cubicBezTo>
                <a:cubicBezTo>
                  <a:pt x="40928" y="102381"/>
                  <a:pt x="34727" y="117450"/>
                  <a:pt x="34727" y="133945"/>
                </a:cubicBezTo>
                <a:lnTo>
                  <a:pt x="34727" y="138906"/>
                </a:lnTo>
                <a:cubicBezTo>
                  <a:pt x="34727" y="142441"/>
                  <a:pt x="35471" y="145790"/>
                  <a:pt x="36804" y="148828"/>
                </a:cubicBezTo>
                <a:lnTo>
                  <a:pt x="9922" y="148828"/>
                </a:lnTo>
                <a:cubicBezTo>
                  <a:pt x="4434" y="148828"/>
                  <a:pt x="0" y="144394"/>
                  <a:pt x="0" y="138906"/>
                </a:cubicBezTo>
                <a:lnTo>
                  <a:pt x="0" y="128984"/>
                </a:lnTo>
                <a:close/>
                <a:moveTo>
                  <a:pt x="161634" y="148828"/>
                </a:moveTo>
                <a:cubicBezTo>
                  <a:pt x="162967" y="145790"/>
                  <a:pt x="163711" y="142441"/>
                  <a:pt x="163711" y="138906"/>
                </a:cubicBezTo>
                <a:lnTo>
                  <a:pt x="163711" y="133945"/>
                </a:lnTo>
                <a:cubicBezTo>
                  <a:pt x="163711" y="117450"/>
                  <a:pt x="157510" y="102381"/>
                  <a:pt x="147309" y="90971"/>
                </a:cubicBezTo>
                <a:cubicBezTo>
                  <a:pt x="150937" y="89886"/>
                  <a:pt x="154781" y="89297"/>
                  <a:pt x="158750" y="89297"/>
                </a:cubicBezTo>
                <a:cubicBezTo>
                  <a:pt x="180671" y="89297"/>
                  <a:pt x="198438" y="107063"/>
                  <a:pt x="198438" y="128984"/>
                </a:cubicBezTo>
                <a:lnTo>
                  <a:pt x="198438" y="138906"/>
                </a:lnTo>
                <a:cubicBezTo>
                  <a:pt x="198438" y="144394"/>
                  <a:pt x="194004" y="148828"/>
                  <a:pt x="188516" y="148828"/>
                </a:cubicBezTo>
                <a:lnTo>
                  <a:pt x="161634" y="148828"/>
                </a:lnTo>
                <a:close/>
                <a:moveTo>
                  <a:pt x="146348" y="49609"/>
                </a:moveTo>
                <a:cubicBezTo>
                  <a:pt x="146348" y="37288"/>
                  <a:pt x="156351" y="27285"/>
                  <a:pt x="168672" y="27285"/>
                </a:cubicBezTo>
                <a:cubicBezTo>
                  <a:pt x="180993" y="27285"/>
                  <a:pt x="190996" y="37288"/>
                  <a:pt x="190996" y="49609"/>
                </a:cubicBezTo>
                <a:cubicBezTo>
                  <a:pt x="190996" y="61930"/>
                  <a:pt x="180993" y="71934"/>
                  <a:pt x="168672" y="71934"/>
                </a:cubicBezTo>
                <a:cubicBezTo>
                  <a:pt x="156351" y="71934"/>
                  <a:pt x="146348" y="61930"/>
                  <a:pt x="146348" y="49609"/>
                </a:cubicBezTo>
                <a:close/>
                <a:moveTo>
                  <a:pt x="49609" y="133945"/>
                </a:moveTo>
                <a:cubicBezTo>
                  <a:pt x="49609" y="106536"/>
                  <a:pt x="71810" y="84336"/>
                  <a:pt x="99219" y="84336"/>
                </a:cubicBezTo>
                <a:cubicBezTo>
                  <a:pt x="126628" y="84336"/>
                  <a:pt x="148828" y="106536"/>
                  <a:pt x="148828" y="133945"/>
                </a:cubicBezTo>
                <a:lnTo>
                  <a:pt x="148828" y="138906"/>
                </a:lnTo>
                <a:cubicBezTo>
                  <a:pt x="148828" y="144394"/>
                  <a:pt x="144394" y="148828"/>
                  <a:pt x="138906" y="148828"/>
                </a:cubicBezTo>
                <a:lnTo>
                  <a:pt x="59531" y="148828"/>
                </a:lnTo>
                <a:cubicBezTo>
                  <a:pt x="54043" y="148828"/>
                  <a:pt x="49609" y="144394"/>
                  <a:pt x="49609" y="138906"/>
                </a:cubicBezTo>
                <a:lnTo>
                  <a:pt x="49609" y="133945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" name="Text 58"/>
          <p:cNvSpPr/>
          <p:nvPr/>
        </p:nvSpPr>
        <p:spPr>
          <a:xfrm>
            <a:off x="7186613" y="7048500"/>
            <a:ext cx="24050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Governance Structure</a:t>
            </a:r>
            <a:endParaRPr lang="en-US" sz="1600" dirty="0"/>
          </a:p>
        </p:txBody>
      </p:sp>
      <p:sp>
        <p:nvSpPr>
          <p:cNvPr id="62" name="Text 59"/>
          <p:cNvSpPr/>
          <p:nvPr/>
        </p:nvSpPr>
        <p:spPr>
          <a:xfrm>
            <a:off x="7186613" y="7207250"/>
            <a:ext cx="24288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8D99A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Cross-Functional Risk Committee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317500"/>
            <a:ext cx="116125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kern="0" spc="219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 / Strategic Synthesis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539750"/>
            <a:ext cx="1174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Message to Management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17500" y="1047750"/>
            <a:ext cx="762000" cy="31750"/>
          </a:xfrm>
          <a:custGeom>
            <a:avLst/>
            <a:gdLst/>
            <a:ahLst/>
            <a:cxnLst/>
            <a:rect l="l" t="t" r="r" b="b"/>
            <a:pathLst>
              <a:path w="762000" h="31750">
                <a:moveTo>
                  <a:pt x="0" y="0"/>
                </a:moveTo>
                <a:lnTo>
                  <a:pt x="762000" y="0"/>
                </a:lnTo>
                <a:lnTo>
                  <a:pt x="762000" y="31750"/>
                </a:lnTo>
                <a:lnTo>
                  <a:pt x="0" y="31750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23850" y="1244600"/>
            <a:ext cx="6807200" cy="4894262"/>
          </a:xfrm>
          <a:custGeom>
            <a:avLst/>
            <a:gdLst/>
            <a:ahLst/>
            <a:cxnLst/>
            <a:rect l="l" t="t" r="r" b="b"/>
            <a:pathLst>
              <a:path w="6807200" h="4894262">
                <a:moveTo>
                  <a:pt x="0" y="0"/>
                </a:moveTo>
                <a:lnTo>
                  <a:pt x="6807200" y="0"/>
                </a:lnTo>
                <a:lnTo>
                  <a:pt x="6807200" y="4894262"/>
                </a:lnTo>
                <a:lnTo>
                  <a:pt x="0" y="4894262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20000"/>
            </a:srgbClr>
          </a:solidFill>
          <a:ln w="20320">
            <a:solidFill>
              <a:srgbClr val="C5A5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20700" y="1433517"/>
            <a:ext cx="238125" cy="238125"/>
          </a:xfrm>
          <a:custGeom>
            <a:avLst/>
            <a:gdLst/>
            <a:ahLst/>
            <a:cxnLst/>
            <a:rect l="l" t="t" r="r" b="b"/>
            <a:pathLst>
              <a:path w="238125" h="238125">
                <a:moveTo>
                  <a:pt x="208359" y="119062"/>
                </a:moveTo>
                <a:cubicBezTo>
                  <a:pt x="208359" y="69778"/>
                  <a:pt x="168347" y="29766"/>
                  <a:pt x="119062" y="29766"/>
                </a:cubicBezTo>
                <a:cubicBezTo>
                  <a:pt x="69778" y="29766"/>
                  <a:pt x="29766" y="69778"/>
                  <a:pt x="29766" y="119062"/>
                </a:cubicBezTo>
                <a:cubicBezTo>
                  <a:pt x="29766" y="168347"/>
                  <a:pt x="69778" y="208359"/>
                  <a:pt x="119062" y="208359"/>
                </a:cubicBezTo>
                <a:cubicBezTo>
                  <a:pt x="168347" y="208359"/>
                  <a:pt x="208359" y="168347"/>
                  <a:pt x="208359" y="119063"/>
                </a:cubicBezTo>
                <a:close/>
                <a:moveTo>
                  <a:pt x="0" y="119062"/>
                </a:moveTo>
                <a:cubicBezTo>
                  <a:pt x="0" y="53350"/>
                  <a:pt x="53350" y="0"/>
                  <a:pt x="119062" y="0"/>
                </a:cubicBezTo>
                <a:cubicBezTo>
                  <a:pt x="184775" y="0"/>
                  <a:pt x="238125" y="53350"/>
                  <a:pt x="238125" y="119062"/>
                </a:cubicBezTo>
                <a:cubicBezTo>
                  <a:pt x="238125" y="184775"/>
                  <a:pt x="184775" y="238125"/>
                  <a:pt x="119062" y="238125"/>
                </a:cubicBezTo>
                <a:cubicBezTo>
                  <a:pt x="53350" y="238125"/>
                  <a:pt x="0" y="184775"/>
                  <a:pt x="0" y="119062"/>
                </a:cubicBezTo>
                <a:close/>
                <a:moveTo>
                  <a:pt x="119062" y="156270"/>
                </a:moveTo>
                <a:cubicBezTo>
                  <a:pt x="139598" y="156270"/>
                  <a:pt x="156270" y="139598"/>
                  <a:pt x="156270" y="119062"/>
                </a:cubicBezTo>
                <a:cubicBezTo>
                  <a:pt x="156270" y="98527"/>
                  <a:pt x="139598" y="81855"/>
                  <a:pt x="119062" y="81855"/>
                </a:cubicBezTo>
                <a:cubicBezTo>
                  <a:pt x="98527" y="81855"/>
                  <a:pt x="81855" y="98527"/>
                  <a:pt x="81855" y="119062"/>
                </a:cubicBezTo>
                <a:cubicBezTo>
                  <a:pt x="81855" y="139598"/>
                  <a:pt x="98527" y="156270"/>
                  <a:pt x="119062" y="156270"/>
                </a:cubicBezTo>
                <a:close/>
                <a:moveTo>
                  <a:pt x="119062" y="52090"/>
                </a:moveTo>
                <a:cubicBezTo>
                  <a:pt x="156026" y="52090"/>
                  <a:pt x="186035" y="82099"/>
                  <a:pt x="186035" y="119062"/>
                </a:cubicBezTo>
                <a:cubicBezTo>
                  <a:pt x="186035" y="156026"/>
                  <a:pt x="156026" y="186035"/>
                  <a:pt x="119062" y="186035"/>
                </a:cubicBezTo>
                <a:cubicBezTo>
                  <a:pt x="82099" y="186035"/>
                  <a:pt x="52090" y="156026"/>
                  <a:pt x="52090" y="119062"/>
                </a:cubicBezTo>
                <a:cubicBezTo>
                  <a:pt x="52090" y="82099"/>
                  <a:pt x="82099" y="52090"/>
                  <a:pt x="119062" y="52090"/>
                </a:cubicBezTo>
                <a:close/>
                <a:moveTo>
                  <a:pt x="104180" y="119062"/>
                </a:moveTo>
                <a:cubicBezTo>
                  <a:pt x="104180" y="110848"/>
                  <a:pt x="110848" y="104180"/>
                  <a:pt x="119062" y="104180"/>
                </a:cubicBezTo>
                <a:cubicBezTo>
                  <a:pt x="127277" y="104180"/>
                  <a:pt x="133945" y="110848"/>
                  <a:pt x="133945" y="119062"/>
                </a:cubicBezTo>
                <a:cubicBezTo>
                  <a:pt x="133945" y="127277"/>
                  <a:pt x="127277" y="133945"/>
                  <a:pt x="119062" y="133945"/>
                </a:cubicBezTo>
                <a:cubicBezTo>
                  <a:pt x="110848" y="133945"/>
                  <a:pt x="104180" y="127277"/>
                  <a:pt x="104180" y="119062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81856" y="1409705"/>
            <a:ext cx="2309813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75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2026-2028 Strategy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88950" y="1854205"/>
            <a:ext cx="6109494" cy="3909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5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Five strategic imperatives to navigate the constrained market environment and secure competitive advantage.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88950" y="2413798"/>
            <a:ext cx="6477000" cy="635000"/>
          </a:xfrm>
          <a:custGeom>
            <a:avLst/>
            <a:gdLst/>
            <a:ahLst/>
            <a:cxnLst/>
            <a:rect l="l" t="t" r="r" b="b"/>
            <a:pathLst>
              <a:path w="6477000" h="635000">
                <a:moveTo>
                  <a:pt x="0" y="0"/>
                </a:moveTo>
                <a:lnTo>
                  <a:pt x="6477000" y="0"/>
                </a:lnTo>
                <a:lnTo>
                  <a:pt x="6477000" y="635000"/>
                </a:lnTo>
                <a:lnTo>
                  <a:pt x="0" y="635000"/>
                </a:lnTo>
                <a:lnTo>
                  <a:pt x="0" y="0"/>
                </a:lnTo>
                <a:close/>
              </a:path>
            </a:pathLst>
          </a:custGeom>
          <a:solidFill>
            <a:srgbClr val="1A1D24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15950" y="2540798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381000" y="0"/>
                </a:lnTo>
                <a:lnTo>
                  <a:pt x="3810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17153" y="2651923"/>
            <a:ext cx="178594" cy="158750"/>
          </a:xfrm>
          <a:custGeom>
            <a:avLst/>
            <a:gdLst/>
            <a:ahLst/>
            <a:cxnLst/>
            <a:rect l="l" t="t" r="r" b="b"/>
            <a:pathLst>
              <a:path w="178594" h="158750">
                <a:moveTo>
                  <a:pt x="89297" y="9922"/>
                </a:moveTo>
                <a:cubicBezTo>
                  <a:pt x="64244" y="9922"/>
                  <a:pt x="44183" y="21332"/>
                  <a:pt x="29580" y="34913"/>
                </a:cubicBezTo>
                <a:cubicBezTo>
                  <a:pt x="15069" y="48400"/>
                  <a:pt x="5364" y="64492"/>
                  <a:pt x="744" y="75561"/>
                </a:cubicBezTo>
                <a:cubicBezTo>
                  <a:pt x="-279" y="78011"/>
                  <a:pt x="-279" y="80739"/>
                  <a:pt x="744" y="83189"/>
                </a:cubicBezTo>
                <a:cubicBezTo>
                  <a:pt x="5364" y="94258"/>
                  <a:pt x="15069" y="110381"/>
                  <a:pt x="29580" y="123837"/>
                </a:cubicBezTo>
                <a:cubicBezTo>
                  <a:pt x="44183" y="137387"/>
                  <a:pt x="64244" y="148828"/>
                  <a:pt x="89297" y="148828"/>
                </a:cubicBezTo>
                <a:cubicBezTo>
                  <a:pt x="114350" y="148828"/>
                  <a:pt x="134410" y="137418"/>
                  <a:pt x="149014" y="123837"/>
                </a:cubicBezTo>
                <a:cubicBezTo>
                  <a:pt x="163525" y="110350"/>
                  <a:pt x="173230" y="94258"/>
                  <a:pt x="177850" y="83189"/>
                </a:cubicBezTo>
                <a:cubicBezTo>
                  <a:pt x="178873" y="80739"/>
                  <a:pt x="178873" y="78011"/>
                  <a:pt x="177850" y="75561"/>
                </a:cubicBezTo>
                <a:cubicBezTo>
                  <a:pt x="173230" y="64492"/>
                  <a:pt x="163525" y="48369"/>
                  <a:pt x="149014" y="34913"/>
                </a:cubicBezTo>
                <a:cubicBezTo>
                  <a:pt x="134410" y="21363"/>
                  <a:pt x="114350" y="9922"/>
                  <a:pt x="89297" y="9922"/>
                </a:cubicBezTo>
                <a:close/>
                <a:moveTo>
                  <a:pt x="44648" y="79375"/>
                </a:moveTo>
                <a:cubicBezTo>
                  <a:pt x="44648" y="54733"/>
                  <a:pt x="64655" y="34727"/>
                  <a:pt x="89297" y="34727"/>
                </a:cubicBezTo>
                <a:cubicBezTo>
                  <a:pt x="113939" y="34727"/>
                  <a:pt x="133945" y="54733"/>
                  <a:pt x="133945" y="79375"/>
                </a:cubicBezTo>
                <a:cubicBezTo>
                  <a:pt x="133945" y="104017"/>
                  <a:pt x="113939" y="124023"/>
                  <a:pt x="89297" y="124023"/>
                </a:cubicBezTo>
                <a:cubicBezTo>
                  <a:pt x="64655" y="124023"/>
                  <a:pt x="44648" y="104017"/>
                  <a:pt x="44648" y="79375"/>
                </a:cubicBezTo>
                <a:close/>
                <a:moveTo>
                  <a:pt x="89297" y="59531"/>
                </a:moveTo>
                <a:cubicBezTo>
                  <a:pt x="89297" y="70476"/>
                  <a:pt x="80398" y="79375"/>
                  <a:pt x="69453" y="79375"/>
                </a:cubicBezTo>
                <a:cubicBezTo>
                  <a:pt x="65887" y="79375"/>
                  <a:pt x="62539" y="78445"/>
                  <a:pt x="59624" y="76771"/>
                </a:cubicBezTo>
                <a:cubicBezTo>
                  <a:pt x="59314" y="80150"/>
                  <a:pt x="59593" y="83623"/>
                  <a:pt x="60523" y="87064"/>
                </a:cubicBezTo>
                <a:cubicBezTo>
                  <a:pt x="64771" y="102939"/>
                  <a:pt x="81111" y="112365"/>
                  <a:pt x="96986" y="108117"/>
                </a:cubicBezTo>
                <a:cubicBezTo>
                  <a:pt x="112861" y="103870"/>
                  <a:pt x="122287" y="87530"/>
                  <a:pt x="118039" y="71655"/>
                </a:cubicBezTo>
                <a:cubicBezTo>
                  <a:pt x="114257" y="57485"/>
                  <a:pt x="100831" y="48462"/>
                  <a:pt x="86692" y="49702"/>
                </a:cubicBezTo>
                <a:cubicBezTo>
                  <a:pt x="88336" y="52586"/>
                  <a:pt x="89297" y="55935"/>
                  <a:pt x="89297" y="59531"/>
                </a:cubicBezTo>
                <a:close/>
              </a:path>
            </a:pathLst>
          </a:custGeom>
          <a:solidFill>
            <a:srgbClr val="1A1D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123950" y="2540798"/>
            <a:ext cx="21748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Extend Visibility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23950" y="2763048"/>
            <a:ext cx="215900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Push planning horizon beyond 15-18 months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88950" y="3144048"/>
            <a:ext cx="6477000" cy="635000"/>
          </a:xfrm>
          <a:custGeom>
            <a:avLst/>
            <a:gdLst/>
            <a:ahLst/>
            <a:cxnLst/>
            <a:rect l="l" t="t" r="r" b="b"/>
            <a:pathLst>
              <a:path w="6477000" h="635000">
                <a:moveTo>
                  <a:pt x="0" y="0"/>
                </a:moveTo>
                <a:lnTo>
                  <a:pt x="6477000" y="0"/>
                </a:lnTo>
                <a:lnTo>
                  <a:pt x="6477000" y="635000"/>
                </a:lnTo>
                <a:lnTo>
                  <a:pt x="0" y="635000"/>
                </a:lnTo>
                <a:lnTo>
                  <a:pt x="0" y="0"/>
                </a:lnTo>
                <a:close/>
              </a:path>
            </a:pathLst>
          </a:custGeom>
          <a:solidFill>
            <a:srgbClr val="1A1D24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15950" y="3271048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381000" y="0"/>
                </a:lnTo>
                <a:lnTo>
                  <a:pt x="3810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717153" y="3382173"/>
            <a:ext cx="178594" cy="158750"/>
          </a:xfrm>
          <a:custGeom>
            <a:avLst/>
            <a:gdLst/>
            <a:ahLst/>
            <a:cxnLst/>
            <a:rect l="l" t="t" r="r" b="b"/>
            <a:pathLst>
              <a:path w="178594" h="158750">
                <a:moveTo>
                  <a:pt x="83375" y="26417"/>
                </a:moveTo>
                <a:lnTo>
                  <a:pt x="47222" y="66601"/>
                </a:lnTo>
                <a:cubicBezTo>
                  <a:pt x="45796" y="68182"/>
                  <a:pt x="45858" y="70631"/>
                  <a:pt x="47377" y="72151"/>
                </a:cubicBezTo>
                <a:cubicBezTo>
                  <a:pt x="56834" y="81607"/>
                  <a:pt x="72182" y="81607"/>
                  <a:pt x="81638" y="72151"/>
                </a:cubicBezTo>
                <a:lnTo>
                  <a:pt x="91498" y="62291"/>
                </a:lnTo>
                <a:cubicBezTo>
                  <a:pt x="92801" y="60989"/>
                  <a:pt x="94444" y="60275"/>
                  <a:pt x="96118" y="60151"/>
                </a:cubicBezTo>
                <a:cubicBezTo>
                  <a:pt x="98227" y="59965"/>
                  <a:pt x="100397" y="60678"/>
                  <a:pt x="102009" y="62291"/>
                </a:cubicBezTo>
                <a:lnTo>
                  <a:pt x="156766" y="116582"/>
                </a:lnTo>
                <a:lnTo>
                  <a:pt x="178594" y="99219"/>
                </a:lnTo>
                <a:lnTo>
                  <a:pt x="178594" y="9922"/>
                </a:lnTo>
                <a:lnTo>
                  <a:pt x="143867" y="29766"/>
                </a:lnTo>
                <a:lnTo>
                  <a:pt x="136488" y="24836"/>
                </a:lnTo>
                <a:cubicBezTo>
                  <a:pt x="131589" y="21580"/>
                  <a:pt x="125853" y="19844"/>
                  <a:pt x="119962" y="19844"/>
                </a:cubicBezTo>
                <a:lnTo>
                  <a:pt x="98134" y="19844"/>
                </a:lnTo>
                <a:cubicBezTo>
                  <a:pt x="97792" y="19844"/>
                  <a:pt x="97420" y="19844"/>
                  <a:pt x="97079" y="19875"/>
                </a:cubicBezTo>
                <a:cubicBezTo>
                  <a:pt x="91839" y="20154"/>
                  <a:pt x="86909" y="22510"/>
                  <a:pt x="83375" y="26417"/>
                </a:cubicBezTo>
                <a:close/>
                <a:moveTo>
                  <a:pt x="36153" y="56648"/>
                </a:moveTo>
                <a:lnTo>
                  <a:pt x="69267" y="19844"/>
                </a:lnTo>
                <a:lnTo>
                  <a:pt x="56989" y="19844"/>
                </a:lnTo>
                <a:cubicBezTo>
                  <a:pt x="49082" y="19844"/>
                  <a:pt x="41517" y="22975"/>
                  <a:pt x="35936" y="28556"/>
                </a:cubicBezTo>
                <a:lnTo>
                  <a:pt x="34727" y="29766"/>
                </a:lnTo>
                <a:lnTo>
                  <a:pt x="0" y="9922"/>
                </a:lnTo>
                <a:lnTo>
                  <a:pt x="0" y="99219"/>
                </a:lnTo>
                <a:lnTo>
                  <a:pt x="48493" y="139619"/>
                </a:lnTo>
                <a:cubicBezTo>
                  <a:pt x="55625" y="145573"/>
                  <a:pt x="64616" y="148828"/>
                  <a:pt x="73887" y="148828"/>
                </a:cubicBezTo>
                <a:lnTo>
                  <a:pt x="78755" y="148828"/>
                </a:lnTo>
                <a:lnTo>
                  <a:pt x="76584" y="146658"/>
                </a:lnTo>
                <a:cubicBezTo>
                  <a:pt x="73670" y="143743"/>
                  <a:pt x="73670" y="139030"/>
                  <a:pt x="76584" y="136147"/>
                </a:cubicBezTo>
                <a:cubicBezTo>
                  <a:pt x="79499" y="133263"/>
                  <a:pt x="84212" y="133232"/>
                  <a:pt x="87095" y="136147"/>
                </a:cubicBezTo>
                <a:lnTo>
                  <a:pt x="99808" y="148859"/>
                </a:lnTo>
                <a:lnTo>
                  <a:pt x="102598" y="148859"/>
                </a:lnTo>
                <a:cubicBezTo>
                  <a:pt x="108521" y="148859"/>
                  <a:pt x="114319" y="147526"/>
                  <a:pt x="119590" y="145045"/>
                </a:cubicBezTo>
                <a:lnTo>
                  <a:pt x="111311" y="136736"/>
                </a:lnTo>
                <a:cubicBezTo>
                  <a:pt x="108396" y="133821"/>
                  <a:pt x="108396" y="129108"/>
                  <a:pt x="111311" y="126225"/>
                </a:cubicBezTo>
                <a:cubicBezTo>
                  <a:pt x="114226" y="123341"/>
                  <a:pt x="118938" y="123310"/>
                  <a:pt x="121822" y="126225"/>
                </a:cubicBezTo>
                <a:lnTo>
                  <a:pt x="131744" y="136147"/>
                </a:lnTo>
                <a:lnTo>
                  <a:pt x="137170" y="130721"/>
                </a:lnTo>
                <a:cubicBezTo>
                  <a:pt x="139929" y="127961"/>
                  <a:pt x="140736" y="123961"/>
                  <a:pt x="139526" y="120458"/>
                </a:cubicBezTo>
                <a:lnTo>
                  <a:pt x="96769" y="78042"/>
                </a:lnTo>
                <a:lnTo>
                  <a:pt x="92149" y="82662"/>
                </a:lnTo>
                <a:cubicBezTo>
                  <a:pt x="76864" y="97948"/>
                  <a:pt x="52121" y="97948"/>
                  <a:pt x="36835" y="82662"/>
                </a:cubicBezTo>
                <a:cubicBezTo>
                  <a:pt x="29704" y="75530"/>
                  <a:pt x="29425" y="64089"/>
                  <a:pt x="36153" y="56617"/>
                </a:cubicBezTo>
                <a:close/>
              </a:path>
            </a:pathLst>
          </a:custGeom>
          <a:solidFill>
            <a:srgbClr val="ED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123950" y="3271048"/>
            <a:ext cx="23415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Commit Early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123950" y="3493298"/>
            <a:ext cx="2325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Secure capacity through long-term agreements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88950" y="3874298"/>
            <a:ext cx="6477000" cy="635000"/>
          </a:xfrm>
          <a:custGeom>
            <a:avLst/>
            <a:gdLst/>
            <a:ahLst/>
            <a:cxnLst/>
            <a:rect l="l" t="t" r="r" b="b"/>
            <a:pathLst>
              <a:path w="6477000" h="635000">
                <a:moveTo>
                  <a:pt x="0" y="0"/>
                </a:moveTo>
                <a:lnTo>
                  <a:pt x="6477000" y="0"/>
                </a:lnTo>
                <a:lnTo>
                  <a:pt x="6477000" y="635000"/>
                </a:lnTo>
                <a:lnTo>
                  <a:pt x="0" y="635000"/>
                </a:lnTo>
                <a:lnTo>
                  <a:pt x="0" y="0"/>
                </a:lnTo>
                <a:close/>
              </a:path>
            </a:pathLst>
          </a:custGeom>
          <a:solidFill>
            <a:srgbClr val="1A1D24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15950" y="4001298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381000" y="0"/>
                </a:lnTo>
                <a:lnTo>
                  <a:pt x="3810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746919" y="4112423"/>
            <a:ext cx="119063" cy="158750"/>
          </a:xfrm>
          <a:custGeom>
            <a:avLst/>
            <a:gdLst/>
            <a:ahLst/>
            <a:cxnLst/>
            <a:rect l="l" t="t" r="r" b="b"/>
            <a:pathLst>
              <a:path w="119063" h="158750">
                <a:moveTo>
                  <a:pt x="39688" y="29766"/>
                </a:moveTo>
                <a:lnTo>
                  <a:pt x="39688" y="49609"/>
                </a:lnTo>
                <a:lnTo>
                  <a:pt x="79375" y="49609"/>
                </a:lnTo>
                <a:lnTo>
                  <a:pt x="79375" y="29766"/>
                </a:lnTo>
                <a:cubicBezTo>
                  <a:pt x="79375" y="18821"/>
                  <a:pt x="70476" y="9922"/>
                  <a:pt x="59531" y="9922"/>
                </a:cubicBezTo>
                <a:cubicBezTo>
                  <a:pt x="48586" y="9922"/>
                  <a:pt x="39688" y="18821"/>
                  <a:pt x="39688" y="29766"/>
                </a:cubicBezTo>
                <a:close/>
                <a:moveTo>
                  <a:pt x="19844" y="49609"/>
                </a:moveTo>
                <a:lnTo>
                  <a:pt x="19844" y="29766"/>
                </a:lnTo>
                <a:cubicBezTo>
                  <a:pt x="19844" y="7844"/>
                  <a:pt x="37610" y="-9922"/>
                  <a:pt x="59531" y="-9922"/>
                </a:cubicBezTo>
                <a:cubicBezTo>
                  <a:pt x="81452" y="-9922"/>
                  <a:pt x="99219" y="7844"/>
                  <a:pt x="99219" y="29766"/>
                </a:cubicBezTo>
                <a:lnTo>
                  <a:pt x="99219" y="49609"/>
                </a:lnTo>
                <a:cubicBezTo>
                  <a:pt x="110164" y="49609"/>
                  <a:pt x="119062" y="58508"/>
                  <a:pt x="119062" y="69453"/>
                </a:cubicBezTo>
                <a:lnTo>
                  <a:pt x="119062" y="138906"/>
                </a:lnTo>
                <a:cubicBezTo>
                  <a:pt x="119062" y="149851"/>
                  <a:pt x="110164" y="158750"/>
                  <a:pt x="99219" y="158750"/>
                </a:cubicBezTo>
                <a:lnTo>
                  <a:pt x="19844" y="158750"/>
                </a:lnTo>
                <a:cubicBezTo>
                  <a:pt x="8899" y="158750"/>
                  <a:pt x="0" y="149851"/>
                  <a:pt x="0" y="138906"/>
                </a:cubicBezTo>
                <a:lnTo>
                  <a:pt x="0" y="69453"/>
                </a:lnTo>
                <a:cubicBezTo>
                  <a:pt x="0" y="58508"/>
                  <a:pt x="8899" y="49609"/>
                  <a:pt x="19844" y="49609"/>
                </a:cubicBezTo>
                <a:close/>
              </a:path>
            </a:pathLst>
          </a:custGeom>
          <a:solidFill>
            <a:srgbClr val="1A1D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123950" y="4001298"/>
            <a:ext cx="22860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Secure Capacity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123950" y="4223548"/>
            <a:ext cx="22701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Negotiate LTAs and buffer stock arrangements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88950" y="4604548"/>
            <a:ext cx="6477000" cy="635000"/>
          </a:xfrm>
          <a:custGeom>
            <a:avLst/>
            <a:gdLst/>
            <a:ahLst/>
            <a:cxnLst/>
            <a:rect l="l" t="t" r="r" b="b"/>
            <a:pathLst>
              <a:path w="6477000" h="635000">
                <a:moveTo>
                  <a:pt x="0" y="0"/>
                </a:moveTo>
                <a:lnTo>
                  <a:pt x="6477000" y="0"/>
                </a:lnTo>
                <a:lnTo>
                  <a:pt x="6477000" y="635000"/>
                </a:lnTo>
                <a:lnTo>
                  <a:pt x="0" y="635000"/>
                </a:lnTo>
                <a:lnTo>
                  <a:pt x="0" y="0"/>
                </a:lnTo>
                <a:close/>
              </a:path>
            </a:pathLst>
          </a:custGeom>
          <a:solidFill>
            <a:srgbClr val="1A1D24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615950" y="4731548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381000" y="0"/>
                </a:lnTo>
                <a:lnTo>
                  <a:pt x="3810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727075" y="4842673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19844" y="19844"/>
                </a:moveTo>
                <a:cubicBezTo>
                  <a:pt x="19844" y="14356"/>
                  <a:pt x="15410" y="9922"/>
                  <a:pt x="9922" y="9922"/>
                </a:cubicBezTo>
                <a:cubicBezTo>
                  <a:pt x="4434" y="9922"/>
                  <a:pt x="0" y="14356"/>
                  <a:pt x="0" y="19844"/>
                </a:cubicBezTo>
                <a:lnTo>
                  <a:pt x="0" y="124023"/>
                </a:lnTo>
                <a:cubicBezTo>
                  <a:pt x="0" y="137728"/>
                  <a:pt x="11100" y="148828"/>
                  <a:pt x="24805" y="148828"/>
                </a:cubicBezTo>
                <a:lnTo>
                  <a:pt x="148828" y="148828"/>
                </a:lnTo>
                <a:cubicBezTo>
                  <a:pt x="154316" y="148828"/>
                  <a:pt x="158750" y="144394"/>
                  <a:pt x="158750" y="138906"/>
                </a:cubicBezTo>
                <a:cubicBezTo>
                  <a:pt x="158750" y="133418"/>
                  <a:pt x="154316" y="128984"/>
                  <a:pt x="148828" y="128984"/>
                </a:cubicBezTo>
                <a:lnTo>
                  <a:pt x="24805" y="128984"/>
                </a:lnTo>
                <a:cubicBezTo>
                  <a:pt x="22076" y="128984"/>
                  <a:pt x="19844" y="126752"/>
                  <a:pt x="19844" y="124023"/>
                </a:cubicBezTo>
                <a:lnTo>
                  <a:pt x="19844" y="19844"/>
                </a:lnTo>
                <a:close/>
                <a:moveTo>
                  <a:pt x="145914" y="46695"/>
                </a:moveTo>
                <a:cubicBezTo>
                  <a:pt x="149789" y="42819"/>
                  <a:pt x="149789" y="36525"/>
                  <a:pt x="145914" y="32649"/>
                </a:cubicBezTo>
                <a:cubicBezTo>
                  <a:pt x="142038" y="28773"/>
                  <a:pt x="135744" y="28773"/>
                  <a:pt x="131868" y="32649"/>
                </a:cubicBezTo>
                <a:lnTo>
                  <a:pt x="99219" y="65329"/>
                </a:lnTo>
                <a:lnTo>
                  <a:pt x="81421" y="47563"/>
                </a:lnTo>
                <a:cubicBezTo>
                  <a:pt x="77546" y="43687"/>
                  <a:pt x="71251" y="43687"/>
                  <a:pt x="67376" y="47563"/>
                </a:cubicBezTo>
                <a:lnTo>
                  <a:pt x="37610" y="77329"/>
                </a:lnTo>
                <a:cubicBezTo>
                  <a:pt x="33734" y="81204"/>
                  <a:pt x="33734" y="87499"/>
                  <a:pt x="37610" y="91374"/>
                </a:cubicBezTo>
                <a:cubicBezTo>
                  <a:pt x="41486" y="95250"/>
                  <a:pt x="47780" y="95250"/>
                  <a:pt x="51656" y="91374"/>
                </a:cubicBezTo>
                <a:lnTo>
                  <a:pt x="74414" y="68616"/>
                </a:lnTo>
                <a:lnTo>
                  <a:pt x="92211" y="86413"/>
                </a:lnTo>
                <a:cubicBezTo>
                  <a:pt x="96087" y="90289"/>
                  <a:pt x="102381" y="90289"/>
                  <a:pt x="106257" y="86413"/>
                </a:cubicBezTo>
                <a:lnTo>
                  <a:pt x="145945" y="46726"/>
                </a:lnTo>
                <a:close/>
              </a:path>
            </a:pathLst>
          </a:custGeom>
          <a:solidFill>
            <a:srgbClr val="1A1D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123950" y="4731548"/>
            <a:ext cx="22463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Control Demand Discipline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123950" y="4953798"/>
            <a:ext cx="22304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Align cross-functional forecasts and priorities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88950" y="5334798"/>
            <a:ext cx="6477000" cy="635000"/>
          </a:xfrm>
          <a:custGeom>
            <a:avLst/>
            <a:gdLst/>
            <a:ahLst/>
            <a:cxnLst/>
            <a:rect l="l" t="t" r="r" b="b"/>
            <a:pathLst>
              <a:path w="6477000" h="635000">
                <a:moveTo>
                  <a:pt x="0" y="0"/>
                </a:moveTo>
                <a:lnTo>
                  <a:pt x="6477000" y="0"/>
                </a:lnTo>
                <a:lnTo>
                  <a:pt x="6477000" y="635000"/>
                </a:lnTo>
                <a:lnTo>
                  <a:pt x="0" y="635000"/>
                </a:lnTo>
                <a:lnTo>
                  <a:pt x="0" y="0"/>
                </a:lnTo>
                <a:close/>
              </a:path>
            </a:pathLst>
          </a:custGeom>
          <a:solidFill>
            <a:srgbClr val="1A1D24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615950" y="5461798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381000" y="0"/>
                </a:lnTo>
                <a:lnTo>
                  <a:pt x="3810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756841" y="5572923"/>
            <a:ext cx="99219" cy="158750"/>
          </a:xfrm>
          <a:custGeom>
            <a:avLst/>
            <a:gdLst/>
            <a:ahLst/>
            <a:cxnLst/>
            <a:rect l="l" t="t" r="r" b="b"/>
            <a:pathLst>
              <a:path w="99219" h="158750">
                <a:moveTo>
                  <a:pt x="42168" y="7441"/>
                </a:moveTo>
                <a:cubicBezTo>
                  <a:pt x="42168" y="3318"/>
                  <a:pt x="45486" y="0"/>
                  <a:pt x="49609" y="0"/>
                </a:cubicBezTo>
                <a:cubicBezTo>
                  <a:pt x="53733" y="0"/>
                  <a:pt x="57051" y="3318"/>
                  <a:pt x="57051" y="7441"/>
                </a:cubicBezTo>
                <a:lnTo>
                  <a:pt x="57051" y="19844"/>
                </a:lnTo>
                <a:lnTo>
                  <a:pt x="74414" y="19844"/>
                </a:lnTo>
                <a:cubicBezTo>
                  <a:pt x="79902" y="19844"/>
                  <a:pt x="84336" y="24278"/>
                  <a:pt x="84336" y="29766"/>
                </a:cubicBezTo>
                <a:cubicBezTo>
                  <a:pt x="84336" y="35254"/>
                  <a:pt x="79902" y="39688"/>
                  <a:pt x="74414" y="39688"/>
                </a:cubicBezTo>
                <a:lnTo>
                  <a:pt x="38788" y="39688"/>
                </a:lnTo>
                <a:cubicBezTo>
                  <a:pt x="31068" y="39688"/>
                  <a:pt x="24805" y="45951"/>
                  <a:pt x="24805" y="53671"/>
                </a:cubicBezTo>
                <a:cubicBezTo>
                  <a:pt x="24805" y="60647"/>
                  <a:pt x="29921" y="66539"/>
                  <a:pt x="36804" y="67531"/>
                </a:cubicBezTo>
                <a:lnTo>
                  <a:pt x="65205" y="71593"/>
                </a:lnTo>
                <a:cubicBezTo>
                  <a:pt x="81886" y="73980"/>
                  <a:pt x="94258" y="88243"/>
                  <a:pt x="94258" y="105079"/>
                </a:cubicBezTo>
                <a:cubicBezTo>
                  <a:pt x="94258" y="123775"/>
                  <a:pt x="79096" y="138906"/>
                  <a:pt x="60430" y="138906"/>
                </a:cubicBezTo>
                <a:lnTo>
                  <a:pt x="57051" y="138906"/>
                </a:lnTo>
                <a:lnTo>
                  <a:pt x="57051" y="151309"/>
                </a:lnTo>
                <a:cubicBezTo>
                  <a:pt x="57051" y="155432"/>
                  <a:pt x="53733" y="158750"/>
                  <a:pt x="49609" y="158750"/>
                </a:cubicBezTo>
                <a:cubicBezTo>
                  <a:pt x="45486" y="158750"/>
                  <a:pt x="42168" y="155432"/>
                  <a:pt x="42168" y="151309"/>
                </a:cubicBezTo>
                <a:lnTo>
                  <a:pt x="42168" y="138906"/>
                </a:lnTo>
                <a:lnTo>
                  <a:pt x="19844" y="138906"/>
                </a:lnTo>
                <a:cubicBezTo>
                  <a:pt x="14356" y="138906"/>
                  <a:pt x="9922" y="134472"/>
                  <a:pt x="9922" y="128984"/>
                </a:cubicBezTo>
                <a:cubicBezTo>
                  <a:pt x="9922" y="123496"/>
                  <a:pt x="14356" y="119062"/>
                  <a:pt x="19844" y="119062"/>
                </a:cubicBezTo>
                <a:lnTo>
                  <a:pt x="60430" y="119062"/>
                </a:lnTo>
                <a:cubicBezTo>
                  <a:pt x="68151" y="119062"/>
                  <a:pt x="74414" y="112799"/>
                  <a:pt x="74414" y="105079"/>
                </a:cubicBezTo>
                <a:cubicBezTo>
                  <a:pt x="74414" y="98103"/>
                  <a:pt x="69298" y="92211"/>
                  <a:pt x="62415" y="91219"/>
                </a:cubicBezTo>
                <a:lnTo>
                  <a:pt x="34013" y="87157"/>
                </a:lnTo>
                <a:cubicBezTo>
                  <a:pt x="17332" y="84801"/>
                  <a:pt x="4961" y="70507"/>
                  <a:pt x="4961" y="53671"/>
                </a:cubicBezTo>
                <a:cubicBezTo>
                  <a:pt x="4961" y="35006"/>
                  <a:pt x="20123" y="19844"/>
                  <a:pt x="38788" y="19844"/>
                </a:cubicBezTo>
                <a:lnTo>
                  <a:pt x="42168" y="19844"/>
                </a:lnTo>
                <a:lnTo>
                  <a:pt x="42168" y="7441"/>
                </a:lnTo>
                <a:close/>
              </a:path>
            </a:pathLst>
          </a:custGeom>
          <a:solidFill>
            <a:srgbClr val="ED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1123950" y="5461798"/>
            <a:ext cx="23018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Prepare for Sustained Price Pressure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123950" y="5684048"/>
            <a:ext cx="228600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Update cost forecasts and pricing strategies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7331075" y="1241425"/>
            <a:ext cx="4538663" cy="3205162"/>
          </a:xfrm>
          <a:custGeom>
            <a:avLst/>
            <a:gdLst/>
            <a:ahLst/>
            <a:cxnLst/>
            <a:rect l="l" t="t" r="r" b="b"/>
            <a:pathLst>
              <a:path w="4538663" h="3205162">
                <a:moveTo>
                  <a:pt x="0" y="0"/>
                </a:moveTo>
                <a:lnTo>
                  <a:pt x="4538663" y="0"/>
                </a:lnTo>
                <a:lnTo>
                  <a:pt x="4538663" y="3205162"/>
                </a:lnTo>
                <a:lnTo>
                  <a:pt x="0" y="3205162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20000"/>
            </a:srgbClr>
          </a:solidFill>
          <a:ln w="10160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7540625" y="1435005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7826375" y="1403348"/>
            <a:ext cx="191293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Core Strategic Insight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7499350" y="1790605"/>
            <a:ext cx="4203700" cy="1743075"/>
          </a:xfrm>
          <a:custGeom>
            <a:avLst/>
            <a:gdLst/>
            <a:ahLst/>
            <a:cxnLst/>
            <a:rect l="l" t="t" r="r" b="b"/>
            <a:pathLst>
              <a:path w="4203700" h="1743075">
                <a:moveTo>
                  <a:pt x="0" y="0"/>
                </a:moveTo>
                <a:lnTo>
                  <a:pt x="4203700" y="0"/>
                </a:lnTo>
                <a:lnTo>
                  <a:pt x="4203700" y="1743075"/>
                </a:lnTo>
                <a:lnTo>
                  <a:pt x="0" y="1743075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20000"/>
            </a:srgbClr>
          </a:solidFill>
          <a:ln w="20320">
            <a:solidFill>
              <a:srgbClr val="C5A5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7616825" y="1955702"/>
            <a:ext cx="39687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500" b="1" dirty="0">
                <a:solidFill>
                  <a:srgbClr val="C5A57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Early Commitment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7624763" y="2257327"/>
            <a:ext cx="39528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+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7616825" y="2543077"/>
            <a:ext cx="39687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500" b="1" dirty="0">
                <a:solidFill>
                  <a:srgbClr val="C5A57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Long Visibility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7624763" y="2844702"/>
            <a:ext cx="39528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=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7616825" y="3130452"/>
            <a:ext cx="39687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50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Supply Stability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7493000" y="3667024"/>
            <a:ext cx="4278313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Organizations that proactively extend planning horizons and secure supplier commitments will maintain operational continuity and competitive advantage throughout the constrained period.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7331075" y="4581430"/>
            <a:ext cx="4538663" cy="1847850"/>
          </a:xfrm>
          <a:custGeom>
            <a:avLst/>
            <a:gdLst/>
            <a:ahLst/>
            <a:cxnLst/>
            <a:rect l="l" t="t" r="r" b="b"/>
            <a:pathLst>
              <a:path w="4538663" h="1847850">
                <a:moveTo>
                  <a:pt x="0" y="0"/>
                </a:moveTo>
                <a:lnTo>
                  <a:pt x="4538663" y="0"/>
                </a:lnTo>
                <a:lnTo>
                  <a:pt x="4538663" y="1847850"/>
                </a:lnTo>
                <a:lnTo>
                  <a:pt x="0" y="1847850"/>
                </a:lnTo>
                <a:lnTo>
                  <a:pt x="0" y="0"/>
                </a:lnTo>
                <a:close/>
              </a:path>
            </a:pathLst>
          </a:custGeom>
          <a:solidFill>
            <a:srgbClr val="C5A575">
              <a:alpha val="14902"/>
            </a:srgbClr>
          </a:solidFill>
          <a:ln w="10160">
            <a:solidFill>
              <a:srgbClr val="C5A5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7512844" y="4775104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44741" y="0"/>
                </a:moveTo>
                <a:lnTo>
                  <a:pt x="114195" y="0"/>
                </a:lnTo>
                <a:cubicBezTo>
                  <a:pt x="122411" y="0"/>
                  <a:pt x="129108" y="6759"/>
                  <a:pt x="128798" y="14945"/>
                </a:cubicBezTo>
                <a:cubicBezTo>
                  <a:pt x="128736" y="16588"/>
                  <a:pt x="128674" y="18231"/>
                  <a:pt x="128581" y="19844"/>
                </a:cubicBezTo>
                <a:lnTo>
                  <a:pt x="143960" y="19844"/>
                </a:lnTo>
                <a:cubicBezTo>
                  <a:pt x="152053" y="19844"/>
                  <a:pt x="159184" y="26541"/>
                  <a:pt x="158564" y="35285"/>
                </a:cubicBezTo>
                <a:cubicBezTo>
                  <a:pt x="156239" y="67438"/>
                  <a:pt x="139805" y="85111"/>
                  <a:pt x="121977" y="94351"/>
                </a:cubicBezTo>
                <a:cubicBezTo>
                  <a:pt x="117078" y="96893"/>
                  <a:pt x="112086" y="98785"/>
                  <a:pt x="107342" y="100180"/>
                </a:cubicBezTo>
                <a:cubicBezTo>
                  <a:pt x="101079" y="109048"/>
                  <a:pt x="94568" y="113729"/>
                  <a:pt x="89390" y="116241"/>
                </a:cubicBezTo>
                <a:lnTo>
                  <a:pt x="89390" y="138906"/>
                </a:lnTo>
                <a:lnTo>
                  <a:pt x="109234" y="138906"/>
                </a:lnTo>
                <a:cubicBezTo>
                  <a:pt x="114722" y="138906"/>
                  <a:pt x="119156" y="143340"/>
                  <a:pt x="119156" y="148828"/>
                </a:cubicBezTo>
                <a:cubicBezTo>
                  <a:pt x="119156" y="154316"/>
                  <a:pt x="114722" y="158750"/>
                  <a:pt x="109234" y="158750"/>
                </a:cubicBezTo>
                <a:lnTo>
                  <a:pt x="49702" y="158750"/>
                </a:lnTo>
                <a:cubicBezTo>
                  <a:pt x="44214" y="158750"/>
                  <a:pt x="39781" y="154316"/>
                  <a:pt x="39781" y="148828"/>
                </a:cubicBezTo>
                <a:cubicBezTo>
                  <a:pt x="39781" y="143340"/>
                  <a:pt x="44214" y="138906"/>
                  <a:pt x="49702" y="138906"/>
                </a:cubicBezTo>
                <a:lnTo>
                  <a:pt x="69546" y="138906"/>
                </a:lnTo>
                <a:lnTo>
                  <a:pt x="69546" y="116241"/>
                </a:lnTo>
                <a:cubicBezTo>
                  <a:pt x="64585" y="113854"/>
                  <a:pt x="58415" y="109420"/>
                  <a:pt x="52400" y="101265"/>
                </a:cubicBezTo>
                <a:cubicBezTo>
                  <a:pt x="46695" y="99777"/>
                  <a:pt x="40494" y="97513"/>
                  <a:pt x="34448" y="94103"/>
                </a:cubicBezTo>
                <a:cubicBezTo>
                  <a:pt x="17673" y="84708"/>
                  <a:pt x="2542" y="67004"/>
                  <a:pt x="372" y="35223"/>
                </a:cubicBezTo>
                <a:cubicBezTo>
                  <a:pt x="-217" y="26510"/>
                  <a:pt x="6883" y="19813"/>
                  <a:pt x="14976" y="19813"/>
                </a:cubicBezTo>
                <a:lnTo>
                  <a:pt x="30355" y="19813"/>
                </a:lnTo>
                <a:cubicBezTo>
                  <a:pt x="30262" y="18200"/>
                  <a:pt x="30200" y="16588"/>
                  <a:pt x="30138" y="14914"/>
                </a:cubicBezTo>
                <a:cubicBezTo>
                  <a:pt x="29828" y="6697"/>
                  <a:pt x="36525" y="-31"/>
                  <a:pt x="44741" y="-31"/>
                </a:cubicBezTo>
                <a:close/>
                <a:moveTo>
                  <a:pt x="31471" y="34727"/>
                </a:moveTo>
                <a:lnTo>
                  <a:pt x="15224" y="34727"/>
                </a:lnTo>
                <a:cubicBezTo>
                  <a:pt x="17146" y="60989"/>
                  <a:pt x="29208" y="74135"/>
                  <a:pt x="41641" y="81111"/>
                </a:cubicBezTo>
                <a:cubicBezTo>
                  <a:pt x="37176" y="69546"/>
                  <a:pt x="33486" y="54446"/>
                  <a:pt x="31471" y="34727"/>
                </a:cubicBezTo>
                <a:close/>
                <a:moveTo>
                  <a:pt x="117822" y="79623"/>
                </a:moveTo>
                <a:cubicBezTo>
                  <a:pt x="130380" y="72244"/>
                  <a:pt x="141728" y="59128"/>
                  <a:pt x="143650" y="34727"/>
                </a:cubicBezTo>
                <a:lnTo>
                  <a:pt x="127434" y="34727"/>
                </a:lnTo>
                <a:cubicBezTo>
                  <a:pt x="125512" y="53609"/>
                  <a:pt x="122039" y="68275"/>
                  <a:pt x="117822" y="79623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7691438" y="4743354"/>
            <a:ext cx="409575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C5A57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Success Metrics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7493000" y="5108479"/>
            <a:ext cx="11350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Material Availability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11378406" y="5092604"/>
            <a:ext cx="4048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&gt;95%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7493000" y="5425979"/>
            <a:ext cx="127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Supplier Commitment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11011992" y="5410104"/>
            <a:ext cx="76993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18+ months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7493000" y="5743479"/>
            <a:ext cx="1079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Forecast Accuracy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11377613" y="5727604"/>
            <a:ext cx="4048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&gt;85%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7493000" y="6060979"/>
            <a:ext cx="857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Risk Mitigation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11134725" y="6045104"/>
            <a:ext cx="64293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C5A57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Proactive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7331075" y="6562627"/>
            <a:ext cx="4538663" cy="641350"/>
          </a:xfrm>
          <a:custGeom>
            <a:avLst/>
            <a:gdLst/>
            <a:ahLst/>
            <a:cxnLst/>
            <a:rect l="l" t="t" r="r" b="b"/>
            <a:pathLst>
              <a:path w="4538663" h="641350">
                <a:moveTo>
                  <a:pt x="0" y="0"/>
                </a:moveTo>
                <a:lnTo>
                  <a:pt x="4538663" y="0"/>
                </a:lnTo>
                <a:lnTo>
                  <a:pt x="4538663" y="641350"/>
                </a:lnTo>
                <a:lnTo>
                  <a:pt x="0" y="641350"/>
                </a:lnTo>
                <a:lnTo>
                  <a:pt x="0" y="0"/>
                </a:lnTo>
                <a:close/>
              </a:path>
            </a:pathLst>
          </a:custGeom>
          <a:solidFill>
            <a:srgbClr val="8D99AE">
              <a:alpha val="20000"/>
            </a:srgbClr>
          </a:solidFill>
          <a:ln w="10160">
            <a:solidFill>
              <a:srgbClr val="8D99AE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Shape 54"/>
          <p:cNvSpPr/>
          <p:nvPr/>
        </p:nvSpPr>
        <p:spPr>
          <a:xfrm>
            <a:off x="7491016" y="6803926"/>
            <a:ext cx="138906" cy="158750"/>
          </a:xfrm>
          <a:custGeom>
            <a:avLst/>
            <a:gdLst/>
            <a:ahLst/>
            <a:cxnLst/>
            <a:rect l="l" t="t" r="r" b="b"/>
            <a:pathLst>
              <a:path w="138906" h="158750">
                <a:moveTo>
                  <a:pt x="39688" y="0"/>
                </a:moveTo>
                <a:cubicBezTo>
                  <a:pt x="45176" y="0"/>
                  <a:pt x="49609" y="4434"/>
                  <a:pt x="49609" y="9922"/>
                </a:cubicBezTo>
                <a:lnTo>
                  <a:pt x="49609" y="19844"/>
                </a:lnTo>
                <a:lnTo>
                  <a:pt x="89297" y="19844"/>
                </a:lnTo>
                <a:lnTo>
                  <a:pt x="89297" y="9922"/>
                </a:lnTo>
                <a:cubicBezTo>
                  <a:pt x="89297" y="4434"/>
                  <a:pt x="93731" y="0"/>
                  <a:pt x="99219" y="0"/>
                </a:cubicBezTo>
                <a:cubicBezTo>
                  <a:pt x="104707" y="0"/>
                  <a:pt x="109141" y="4434"/>
                  <a:pt x="109141" y="9922"/>
                </a:cubicBezTo>
                <a:lnTo>
                  <a:pt x="109141" y="19844"/>
                </a:lnTo>
                <a:lnTo>
                  <a:pt x="119062" y="19844"/>
                </a:lnTo>
                <a:cubicBezTo>
                  <a:pt x="130008" y="19844"/>
                  <a:pt x="138906" y="28742"/>
                  <a:pt x="138906" y="39688"/>
                </a:cubicBezTo>
                <a:lnTo>
                  <a:pt x="138906" y="128984"/>
                </a:lnTo>
                <a:cubicBezTo>
                  <a:pt x="138906" y="139929"/>
                  <a:pt x="130008" y="148828"/>
                  <a:pt x="119062" y="148828"/>
                </a:cubicBezTo>
                <a:lnTo>
                  <a:pt x="19844" y="148828"/>
                </a:lnTo>
                <a:cubicBezTo>
                  <a:pt x="8899" y="148828"/>
                  <a:pt x="0" y="139929"/>
                  <a:pt x="0" y="128984"/>
                </a:cubicBezTo>
                <a:lnTo>
                  <a:pt x="0" y="39688"/>
                </a:lnTo>
                <a:cubicBezTo>
                  <a:pt x="0" y="28742"/>
                  <a:pt x="8899" y="19844"/>
                  <a:pt x="19844" y="19844"/>
                </a:cubicBezTo>
                <a:lnTo>
                  <a:pt x="29766" y="19844"/>
                </a:lnTo>
                <a:lnTo>
                  <a:pt x="29766" y="9922"/>
                </a:lnTo>
                <a:cubicBezTo>
                  <a:pt x="29766" y="4434"/>
                  <a:pt x="34199" y="0"/>
                  <a:pt x="39688" y="0"/>
                </a:cubicBezTo>
                <a:close/>
                <a:moveTo>
                  <a:pt x="95622" y="70910"/>
                </a:moveTo>
                <a:cubicBezTo>
                  <a:pt x="97792" y="67438"/>
                  <a:pt x="96738" y="62849"/>
                  <a:pt x="93266" y="60647"/>
                </a:cubicBezTo>
                <a:cubicBezTo>
                  <a:pt x="89793" y="58446"/>
                  <a:pt x="85204" y="59531"/>
                  <a:pt x="83003" y="63004"/>
                </a:cubicBezTo>
                <a:lnTo>
                  <a:pt x="63965" y="93483"/>
                </a:lnTo>
                <a:lnTo>
                  <a:pt x="55594" y="82321"/>
                </a:lnTo>
                <a:cubicBezTo>
                  <a:pt x="53113" y="79034"/>
                  <a:pt x="48462" y="78352"/>
                  <a:pt x="45176" y="80832"/>
                </a:cubicBezTo>
                <a:cubicBezTo>
                  <a:pt x="41889" y="83313"/>
                  <a:pt x="41207" y="87964"/>
                  <a:pt x="43687" y="91250"/>
                </a:cubicBezTo>
                <a:lnTo>
                  <a:pt x="58570" y="111094"/>
                </a:lnTo>
                <a:cubicBezTo>
                  <a:pt x="60027" y="113047"/>
                  <a:pt x="62384" y="114164"/>
                  <a:pt x="64833" y="114071"/>
                </a:cubicBezTo>
                <a:cubicBezTo>
                  <a:pt x="67283" y="113978"/>
                  <a:pt x="69515" y="112675"/>
                  <a:pt x="70817" y="110567"/>
                </a:cubicBezTo>
                <a:lnTo>
                  <a:pt x="95622" y="70879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" name="Text 55"/>
          <p:cNvSpPr/>
          <p:nvPr/>
        </p:nvSpPr>
        <p:spPr>
          <a:xfrm>
            <a:off x="7754938" y="6692801"/>
            <a:ext cx="127000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Implementation Window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7754938" y="6851551"/>
            <a:ext cx="12938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8D99A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Q1-Q2 2026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img.freepik.com/490d4f41d1b571add0a3b54d8b30a2e4e94f6af5.jpg"/>
          <p:cNvPicPr>
            <a:picLocks noChangeAspect="1"/>
          </p:cNvPicPr>
          <p:nvPr/>
        </p:nvPicPr>
        <p:blipFill>
          <a:blip r:embed="rId3">
            <a:alphaModFix amt="20000"/>
          </a:blip>
          <a:srcRect t="12543" b="12543"/>
          <a:stretch/>
        </p:blipFill>
        <p:spPr>
          <a:xfrm>
            <a:off x="0" y="0"/>
            <a:ext cx="12192000" cy="6857409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7409"/>
          </a:xfrm>
          <a:custGeom>
            <a:avLst/>
            <a:gdLst/>
            <a:ahLst/>
            <a:cxnLst/>
            <a:rect l="l" t="t" r="r" b="b"/>
            <a:pathLst>
              <a:path w="12192000" h="6857409">
                <a:moveTo>
                  <a:pt x="0" y="0"/>
                </a:moveTo>
                <a:lnTo>
                  <a:pt x="12192000" y="0"/>
                </a:lnTo>
                <a:lnTo>
                  <a:pt x="12192000" y="6857409"/>
                </a:lnTo>
                <a:lnTo>
                  <a:pt x="0" y="685740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4">
                  <a:alpha val="95000"/>
                </a:srgbClr>
              </a:gs>
              <a:gs pos="50000">
                <a:srgbClr val="3A5F7A">
                  <a:alpha val="30000"/>
                </a:srgbClr>
              </a:gs>
              <a:gs pos="100000">
                <a:srgbClr val="1A1D24">
                  <a:alpha val="95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5717069" y="-26482"/>
            <a:ext cx="756680" cy="37834"/>
          </a:xfrm>
          <a:custGeom>
            <a:avLst/>
            <a:gdLst/>
            <a:ahLst/>
            <a:cxnLst/>
            <a:rect l="l" t="t" r="r" b="b"/>
            <a:pathLst>
              <a:path w="756680" h="37834">
                <a:moveTo>
                  <a:pt x="0" y="0"/>
                </a:moveTo>
                <a:lnTo>
                  <a:pt x="756680" y="0"/>
                </a:lnTo>
                <a:lnTo>
                  <a:pt x="756680" y="37834"/>
                </a:lnTo>
                <a:lnTo>
                  <a:pt x="0" y="37834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4008392" y="238356"/>
            <a:ext cx="4171196" cy="14187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4469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Building Supply</a:t>
            </a:r>
            <a:endParaRPr lang="en-US" sz="1600" dirty="0"/>
          </a:p>
          <a:p>
            <a:pPr algn="ctr">
              <a:lnSpc>
                <a:spcPct val="100000"/>
              </a:lnSpc>
            </a:pPr>
            <a:r>
              <a:rPr lang="en-US" sz="4469" b="1" dirty="0">
                <a:solidFill>
                  <a:srgbClr val="C5A57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Resilience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717069" y="1884134"/>
            <a:ext cx="756680" cy="37834"/>
          </a:xfrm>
          <a:custGeom>
            <a:avLst/>
            <a:gdLst/>
            <a:ahLst/>
            <a:cxnLst/>
            <a:rect l="l" t="t" r="r" b="b"/>
            <a:pathLst>
              <a:path w="756680" h="37834">
                <a:moveTo>
                  <a:pt x="0" y="0"/>
                </a:moveTo>
                <a:lnTo>
                  <a:pt x="756680" y="0"/>
                </a:lnTo>
                <a:lnTo>
                  <a:pt x="756680" y="37834"/>
                </a:lnTo>
                <a:lnTo>
                  <a:pt x="0" y="37834"/>
                </a:lnTo>
                <a:lnTo>
                  <a:pt x="0" y="0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801252" y="2224640"/>
            <a:ext cx="8588313" cy="737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78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Strategic foresight and decisive action will define competitive advantage in the constrained market environment of 2026-2028.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810711" y="3189406"/>
            <a:ext cx="8569396" cy="614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490" dirty="0">
                <a:solidFill>
                  <a:srgbClr val="EDF2F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Organizations that embrace long-term planning, secure supplier partnerships, and maintain disciplined demand management will emerge stronger and more resilient.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1861787" y="4186332"/>
            <a:ext cx="2618111" cy="1747930"/>
          </a:xfrm>
          <a:custGeom>
            <a:avLst/>
            <a:gdLst/>
            <a:ahLst/>
            <a:cxnLst/>
            <a:rect l="l" t="t" r="r" b="b"/>
            <a:pathLst>
              <a:path w="2618111" h="1747930">
                <a:moveTo>
                  <a:pt x="0" y="0"/>
                </a:moveTo>
                <a:lnTo>
                  <a:pt x="2618111" y="0"/>
                </a:lnTo>
                <a:lnTo>
                  <a:pt x="2618111" y="1747930"/>
                </a:lnTo>
                <a:lnTo>
                  <a:pt x="0" y="174793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20000"/>
            </a:srgbClr>
          </a:solidFill>
          <a:ln w="10160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2978007" y="4417117"/>
            <a:ext cx="383069" cy="340506"/>
          </a:xfrm>
          <a:custGeom>
            <a:avLst/>
            <a:gdLst/>
            <a:ahLst/>
            <a:cxnLst/>
            <a:rect l="l" t="t" r="r" b="b"/>
            <a:pathLst>
              <a:path w="383069" h="340506">
                <a:moveTo>
                  <a:pt x="191535" y="21282"/>
                </a:moveTo>
                <a:cubicBezTo>
                  <a:pt x="137798" y="21282"/>
                  <a:pt x="94770" y="45755"/>
                  <a:pt x="63446" y="74885"/>
                </a:cubicBezTo>
                <a:cubicBezTo>
                  <a:pt x="32321" y="103814"/>
                  <a:pt x="11505" y="138330"/>
                  <a:pt x="1596" y="162073"/>
                </a:cubicBezTo>
                <a:cubicBezTo>
                  <a:pt x="-599" y="167327"/>
                  <a:pt x="-599" y="173179"/>
                  <a:pt x="1596" y="178433"/>
                </a:cubicBezTo>
                <a:cubicBezTo>
                  <a:pt x="11505" y="202175"/>
                  <a:pt x="32321" y="236758"/>
                  <a:pt x="63446" y="265621"/>
                </a:cubicBezTo>
                <a:cubicBezTo>
                  <a:pt x="94770" y="294684"/>
                  <a:pt x="137798" y="319224"/>
                  <a:pt x="191535" y="319224"/>
                </a:cubicBezTo>
                <a:cubicBezTo>
                  <a:pt x="245271" y="319224"/>
                  <a:pt x="288299" y="294750"/>
                  <a:pt x="319623" y="265621"/>
                </a:cubicBezTo>
                <a:cubicBezTo>
                  <a:pt x="350748" y="236691"/>
                  <a:pt x="371564" y="202175"/>
                  <a:pt x="381473" y="178433"/>
                </a:cubicBezTo>
                <a:cubicBezTo>
                  <a:pt x="383668" y="173179"/>
                  <a:pt x="383668" y="167327"/>
                  <a:pt x="381473" y="162073"/>
                </a:cubicBezTo>
                <a:cubicBezTo>
                  <a:pt x="371564" y="138330"/>
                  <a:pt x="350748" y="103748"/>
                  <a:pt x="319623" y="74885"/>
                </a:cubicBezTo>
                <a:cubicBezTo>
                  <a:pt x="288299" y="45822"/>
                  <a:pt x="245271" y="21282"/>
                  <a:pt x="191535" y="21282"/>
                </a:cubicBezTo>
                <a:close/>
                <a:moveTo>
                  <a:pt x="95767" y="170253"/>
                </a:moveTo>
                <a:cubicBezTo>
                  <a:pt x="95767" y="117398"/>
                  <a:pt x="138679" y="74486"/>
                  <a:pt x="191535" y="74486"/>
                </a:cubicBezTo>
                <a:cubicBezTo>
                  <a:pt x="244390" y="74486"/>
                  <a:pt x="287302" y="117398"/>
                  <a:pt x="287302" y="170253"/>
                </a:cubicBezTo>
                <a:cubicBezTo>
                  <a:pt x="287302" y="223108"/>
                  <a:pt x="244390" y="266020"/>
                  <a:pt x="191535" y="266020"/>
                </a:cubicBezTo>
                <a:cubicBezTo>
                  <a:pt x="138679" y="266020"/>
                  <a:pt x="95767" y="223108"/>
                  <a:pt x="95767" y="170253"/>
                </a:cubicBezTo>
                <a:close/>
                <a:moveTo>
                  <a:pt x="191535" y="127690"/>
                </a:moveTo>
                <a:cubicBezTo>
                  <a:pt x="191535" y="151166"/>
                  <a:pt x="172448" y="170253"/>
                  <a:pt x="148971" y="170253"/>
                </a:cubicBezTo>
                <a:cubicBezTo>
                  <a:pt x="141323" y="170253"/>
                  <a:pt x="134141" y="168258"/>
                  <a:pt x="127889" y="164666"/>
                </a:cubicBezTo>
                <a:cubicBezTo>
                  <a:pt x="127224" y="171916"/>
                  <a:pt x="127823" y="179364"/>
                  <a:pt x="129818" y="186746"/>
                </a:cubicBezTo>
                <a:cubicBezTo>
                  <a:pt x="138929" y="220797"/>
                  <a:pt x="173977" y="241014"/>
                  <a:pt x="208028" y="231903"/>
                </a:cubicBezTo>
                <a:cubicBezTo>
                  <a:pt x="242078" y="222792"/>
                  <a:pt x="262296" y="187744"/>
                  <a:pt x="253185" y="153693"/>
                </a:cubicBezTo>
                <a:cubicBezTo>
                  <a:pt x="245071" y="123300"/>
                  <a:pt x="216274" y="103947"/>
                  <a:pt x="185948" y="106608"/>
                </a:cubicBezTo>
                <a:cubicBezTo>
                  <a:pt x="189473" y="112793"/>
                  <a:pt x="191535" y="119975"/>
                  <a:pt x="191535" y="127690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2045281" y="4908959"/>
            <a:ext cx="2251122" cy="264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9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Visibility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2054740" y="5249465"/>
            <a:ext cx="2232205" cy="2270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2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Extended planning horizons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787536" y="4186332"/>
            <a:ext cx="2618111" cy="1747930"/>
          </a:xfrm>
          <a:custGeom>
            <a:avLst/>
            <a:gdLst/>
            <a:ahLst/>
            <a:cxnLst/>
            <a:rect l="l" t="t" r="r" b="b"/>
            <a:pathLst>
              <a:path w="2618111" h="1747930">
                <a:moveTo>
                  <a:pt x="0" y="0"/>
                </a:moveTo>
                <a:lnTo>
                  <a:pt x="2618111" y="0"/>
                </a:lnTo>
                <a:lnTo>
                  <a:pt x="2618111" y="1747930"/>
                </a:lnTo>
                <a:lnTo>
                  <a:pt x="0" y="174793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20000"/>
            </a:srgbClr>
          </a:solidFill>
          <a:ln w="10160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5903756" y="4417117"/>
            <a:ext cx="383069" cy="340506"/>
          </a:xfrm>
          <a:custGeom>
            <a:avLst/>
            <a:gdLst/>
            <a:ahLst/>
            <a:cxnLst/>
            <a:rect l="l" t="t" r="r" b="b"/>
            <a:pathLst>
              <a:path w="383069" h="340506">
                <a:moveTo>
                  <a:pt x="178832" y="56662"/>
                </a:moveTo>
                <a:lnTo>
                  <a:pt x="101287" y="142853"/>
                </a:lnTo>
                <a:cubicBezTo>
                  <a:pt x="98228" y="146245"/>
                  <a:pt x="98361" y="151498"/>
                  <a:pt x="101620" y="154757"/>
                </a:cubicBezTo>
                <a:cubicBezTo>
                  <a:pt x="121904" y="175041"/>
                  <a:pt x="154824" y="175041"/>
                  <a:pt x="175108" y="154757"/>
                </a:cubicBezTo>
                <a:lnTo>
                  <a:pt x="196256" y="133609"/>
                </a:lnTo>
                <a:cubicBezTo>
                  <a:pt x="199050" y="130815"/>
                  <a:pt x="202574" y="129286"/>
                  <a:pt x="206166" y="129020"/>
                </a:cubicBezTo>
                <a:cubicBezTo>
                  <a:pt x="210688" y="128621"/>
                  <a:pt x="215343" y="130150"/>
                  <a:pt x="218802" y="133609"/>
                </a:cubicBezTo>
                <a:lnTo>
                  <a:pt x="336249" y="250059"/>
                </a:lnTo>
                <a:lnTo>
                  <a:pt x="383069" y="212816"/>
                </a:lnTo>
                <a:lnTo>
                  <a:pt x="383069" y="21282"/>
                </a:lnTo>
                <a:lnTo>
                  <a:pt x="308583" y="63845"/>
                </a:lnTo>
                <a:lnTo>
                  <a:pt x="292755" y="53271"/>
                </a:lnTo>
                <a:cubicBezTo>
                  <a:pt x="282247" y="46288"/>
                  <a:pt x="269944" y="42563"/>
                  <a:pt x="257308" y="42563"/>
                </a:cubicBezTo>
                <a:lnTo>
                  <a:pt x="210488" y="42563"/>
                </a:lnTo>
                <a:cubicBezTo>
                  <a:pt x="209757" y="42563"/>
                  <a:pt x="208959" y="42563"/>
                  <a:pt x="208227" y="42630"/>
                </a:cubicBezTo>
                <a:cubicBezTo>
                  <a:pt x="196988" y="43228"/>
                  <a:pt x="186414" y="48283"/>
                  <a:pt x="178832" y="56662"/>
                </a:cubicBezTo>
                <a:close/>
                <a:moveTo>
                  <a:pt x="77545" y="121505"/>
                </a:moveTo>
                <a:lnTo>
                  <a:pt x="148572" y="42563"/>
                </a:lnTo>
                <a:lnTo>
                  <a:pt x="122236" y="42563"/>
                </a:lnTo>
                <a:cubicBezTo>
                  <a:pt x="105277" y="42563"/>
                  <a:pt x="89050" y="49280"/>
                  <a:pt x="77079" y="61251"/>
                </a:cubicBezTo>
                <a:lnTo>
                  <a:pt x="74486" y="63845"/>
                </a:lnTo>
                <a:lnTo>
                  <a:pt x="0" y="21282"/>
                </a:lnTo>
                <a:lnTo>
                  <a:pt x="0" y="212816"/>
                </a:lnTo>
                <a:lnTo>
                  <a:pt x="104014" y="299472"/>
                </a:lnTo>
                <a:cubicBezTo>
                  <a:pt x="119310" y="312241"/>
                  <a:pt x="138597" y="319224"/>
                  <a:pt x="158482" y="319224"/>
                </a:cubicBezTo>
                <a:lnTo>
                  <a:pt x="168923" y="319224"/>
                </a:lnTo>
                <a:lnTo>
                  <a:pt x="164267" y="314569"/>
                </a:lnTo>
                <a:cubicBezTo>
                  <a:pt x="158016" y="308317"/>
                  <a:pt x="158016" y="298209"/>
                  <a:pt x="164267" y="292024"/>
                </a:cubicBezTo>
                <a:cubicBezTo>
                  <a:pt x="170519" y="285839"/>
                  <a:pt x="180628" y="285772"/>
                  <a:pt x="186813" y="292024"/>
                </a:cubicBezTo>
                <a:lnTo>
                  <a:pt x="214080" y="319291"/>
                </a:lnTo>
                <a:lnTo>
                  <a:pt x="220065" y="319291"/>
                </a:lnTo>
                <a:cubicBezTo>
                  <a:pt x="232768" y="319291"/>
                  <a:pt x="245204" y="316431"/>
                  <a:pt x="256510" y="311111"/>
                </a:cubicBezTo>
                <a:lnTo>
                  <a:pt x="238753" y="293287"/>
                </a:lnTo>
                <a:cubicBezTo>
                  <a:pt x="232502" y="287036"/>
                  <a:pt x="232502" y="276927"/>
                  <a:pt x="238753" y="270742"/>
                </a:cubicBezTo>
                <a:cubicBezTo>
                  <a:pt x="245005" y="264557"/>
                  <a:pt x="255113" y="264491"/>
                  <a:pt x="261298" y="270742"/>
                </a:cubicBezTo>
                <a:lnTo>
                  <a:pt x="282580" y="292024"/>
                </a:lnTo>
                <a:lnTo>
                  <a:pt x="294218" y="280385"/>
                </a:lnTo>
                <a:cubicBezTo>
                  <a:pt x="300137" y="274466"/>
                  <a:pt x="301866" y="265887"/>
                  <a:pt x="299273" y="258372"/>
                </a:cubicBezTo>
                <a:lnTo>
                  <a:pt x="207562" y="167393"/>
                </a:lnTo>
                <a:lnTo>
                  <a:pt x="197653" y="177302"/>
                </a:lnTo>
                <a:cubicBezTo>
                  <a:pt x="164866" y="210089"/>
                  <a:pt x="111795" y="210089"/>
                  <a:pt x="79008" y="177302"/>
                </a:cubicBezTo>
                <a:cubicBezTo>
                  <a:pt x="63712" y="162006"/>
                  <a:pt x="63113" y="137466"/>
                  <a:pt x="77545" y="121438"/>
                </a:cubicBez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971030" y="4908959"/>
            <a:ext cx="2251122" cy="264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9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Commitment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4980489" y="5249465"/>
            <a:ext cx="2232205" cy="2270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2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Strategic supplier partnerships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7713403" y="4186332"/>
            <a:ext cx="2618111" cy="1747930"/>
          </a:xfrm>
          <a:custGeom>
            <a:avLst/>
            <a:gdLst/>
            <a:ahLst/>
            <a:cxnLst/>
            <a:rect l="l" t="t" r="r" b="b"/>
            <a:pathLst>
              <a:path w="2618111" h="1747930">
                <a:moveTo>
                  <a:pt x="0" y="0"/>
                </a:moveTo>
                <a:lnTo>
                  <a:pt x="2618111" y="0"/>
                </a:lnTo>
                <a:lnTo>
                  <a:pt x="2618111" y="1747930"/>
                </a:lnTo>
                <a:lnTo>
                  <a:pt x="0" y="174793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20000"/>
            </a:srgbClr>
          </a:solidFill>
          <a:ln w="10160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8850905" y="4417117"/>
            <a:ext cx="340506" cy="340506"/>
          </a:xfrm>
          <a:custGeom>
            <a:avLst/>
            <a:gdLst/>
            <a:ahLst/>
            <a:cxnLst/>
            <a:rect l="l" t="t" r="r" b="b"/>
            <a:pathLst>
              <a:path w="340506" h="340506">
                <a:moveTo>
                  <a:pt x="170253" y="0"/>
                </a:moveTo>
                <a:cubicBezTo>
                  <a:pt x="173312" y="0"/>
                  <a:pt x="176371" y="665"/>
                  <a:pt x="179165" y="1929"/>
                </a:cubicBezTo>
                <a:lnTo>
                  <a:pt x="304460" y="55066"/>
                </a:lnTo>
                <a:cubicBezTo>
                  <a:pt x="319091" y="61251"/>
                  <a:pt x="329998" y="75683"/>
                  <a:pt x="329932" y="93107"/>
                </a:cubicBezTo>
                <a:cubicBezTo>
                  <a:pt x="329599" y="159080"/>
                  <a:pt x="302465" y="279787"/>
                  <a:pt x="187877" y="334653"/>
                </a:cubicBezTo>
                <a:cubicBezTo>
                  <a:pt x="176770" y="339974"/>
                  <a:pt x="163868" y="339974"/>
                  <a:pt x="152762" y="334653"/>
                </a:cubicBezTo>
                <a:cubicBezTo>
                  <a:pt x="38107" y="279787"/>
                  <a:pt x="11040" y="159080"/>
                  <a:pt x="10707" y="93107"/>
                </a:cubicBezTo>
                <a:cubicBezTo>
                  <a:pt x="10641" y="75683"/>
                  <a:pt x="21548" y="61251"/>
                  <a:pt x="36179" y="55066"/>
                </a:cubicBezTo>
                <a:lnTo>
                  <a:pt x="161408" y="1929"/>
                </a:lnTo>
                <a:cubicBezTo>
                  <a:pt x="164201" y="665"/>
                  <a:pt x="167194" y="0"/>
                  <a:pt x="170253" y="0"/>
                </a:cubicBezTo>
                <a:close/>
                <a:moveTo>
                  <a:pt x="170253" y="44425"/>
                </a:moveTo>
                <a:lnTo>
                  <a:pt x="170253" y="295881"/>
                </a:lnTo>
                <a:cubicBezTo>
                  <a:pt x="262030" y="251456"/>
                  <a:pt x="286703" y="153028"/>
                  <a:pt x="287302" y="94105"/>
                </a:cubicBezTo>
                <a:lnTo>
                  <a:pt x="170253" y="44492"/>
                </a:lnTo>
                <a:lnTo>
                  <a:pt x="170253" y="44492"/>
                </a:lnTo>
                <a:close/>
              </a:path>
            </a:pathLst>
          </a:custGeom>
          <a:solidFill>
            <a:srgbClr val="C5A57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7896898" y="4908959"/>
            <a:ext cx="2251122" cy="264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90" b="1" dirty="0">
                <a:solidFill>
                  <a:srgbClr val="EDF2F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Resilience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7906356" y="5249465"/>
            <a:ext cx="2232205" cy="454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2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Sustained competitive advantage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5283516" y="6316381"/>
            <a:ext cx="1626861" cy="264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41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Thank You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5288245" y="6656887"/>
            <a:ext cx="1617403" cy="2270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2" dirty="0">
                <a:solidFill>
                  <a:srgbClr val="8D99AE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Questions &amp; Discussion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1707</Words>
  <Application>Microsoft Office PowerPoint</Application>
  <PresentationFormat>Widescreen</PresentationFormat>
  <Paragraphs>328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Liter</vt:lpstr>
      <vt:lpstr>Quattrocento Sans</vt:lpstr>
      <vt:lpstr>Arial</vt:lpstr>
      <vt:lpstr>Custom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Supply Chain &amp; Procurement Actions</dc:title>
  <dc:subject>Practical Supply Chain &amp; Procurement Actions</dc:subject>
  <dc:creator>Kimi</dc:creator>
  <cp:lastModifiedBy>Xu Lei (Jason)</cp:lastModifiedBy>
  <cp:revision>1</cp:revision>
  <dcterms:created xsi:type="dcterms:W3CDTF">2026-02-25T02:05:13Z</dcterms:created>
  <dcterms:modified xsi:type="dcterms:W3CDTF">2026-02-25T02:10:34Z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{"Label":"Practical Supply Chain &amp; Procurement Actions","ContentProducer":"001191110108MACG2KBH8F10000","ProduceID":"19c92753-3542-8202-8000-0000ec9ed507","ReservedCode1":"","ContentPropagator":"001191110108MACG2KBH8F20000","PropagateID":"19c92753-3542-8202-8000-0000ec9ed507","ReservedCode2":""}</vt:lpwstr>
  </property>
</Properties>
</file>